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9"/>
  </p:notesMasterIdLst>
  <p:sldIdLst>
    <p:sldId id="256" r:id="rId2"/>
    <p:sldId id="312" r:id="rId3"/>
    <p:sldId id="313" r:id="rId4"/>
    <p:sldId id="326" r:id="rId5"/>
    <p:sldId id="315" r:id="rId6"/>
    <p:sldId id="316" r:id="rId7"/>
    <p:sldId id="317" r:id="rId8"/>
    <p:sldId id="318" r:id="rId9"/>
    <p:sldId id="310" r:id="rId10"/>
    <p:sldId id="311" r:id="rId11"/>
    <p:sldId id="314" r:id="rId12"/>
    <p:sldId id="319" r:id="rId13"/>
    <p:sldId id="320" r:id="rId14"/>
    <p:sldId id="321" r:id="rId15"/>
    <p:sldId id="260" r:id="rId16"/>
    <p:sldId id="268" r:id="rId17"/>
    <p:sldId id="309" r:id="rId18"/>
    <p:sldId id="323" r:id="rId19"/>
    <p:sldId id="264" r:id="rId20"/>
    <p:sldId id="270" r:id="rId21"/>
    <p:sldId id="280" r:id="rId22"/>
    <p:sldId id="307" r:id="rId23"/>
    <p:sldId id="324" r:id="rId24"/>
    <p:sldId id="276" r:id="rId25"/>
    <p:sldId id="325" r:id="rId26"/>
    <p:sldId id="308" r:id="rId27"/>
    <p:sldId id="327" r:id="rId28"/>
  </p:sldIdLst>
  <p:sldSz cx="9144000" cy="5143500" type="screen16x9"/>
  <p:notesSz cx="6858000" cy="9144000"/>
  <p:embeddedFontLst>
    <p:embeddedFont>
      <p:font typeface="Adelle Sans Devanagari" panose="020B0604020202020204" charset="-78"/>
      <p:regular r:id="rId30"/>
      <p:bold r:id="rId31"/>
    </p:embeddedFont>
    <p:embeddedFont>
      <p:font typeface="Alexandria Light" panose="020B0604020202020204" charset="-78"/>
      <p:regular r:id="rId32"/>
      <p:bold r:id="rId33"/>
    </p:embeddedFont>
    <p:embeddedFont>
      <p:font typeface="Anek Gurmukhi ExtraBold" panose="020B0604020202020204" charset="0"/>
      <p:bold r:id="rId34"/>
    </p:embeddedFont>
    <p:embeddedFont>
      <p:font typeface="Arial Black" panose="020B0A04020102020204" pitchFamily="34" charset="0"/>
      <p:bold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ambria" panose="02040503050406030204" pitchFamily="18"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93A2C7-B446-4238-A386-ADFCD801A6BF}">
  <a:tblStyle styleId="{AE93A2C7-B446-4238-A386-ADFCD801A6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7" d="100"/>
          <a:sy n="127" d="100"/>
        </p:scale>
        <p:origin x="1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ksh Sirohi" userId="32d5494ca5acdb1a" providerId="LiveId" clId="{3A812221-1276-1746-A69D-A94FE072F98F}"/>
    <pc:docChg chg="addSld modSld">
      <pc:chgData name="Daksh Sirohi" userId="32d5494ca5acdb1a" providerId="LiveId" clId="{3A812221-1276-1746-A69D-A94FE072F98F}" dt="2023-05-01T22:13:20.780" v="82" actId="20577"/>
      <pc:docMkLst>
        <pc:docMk/>
      </pc:docMkLst>
      <pc:sldChg chg="addSp modSp mod">
        <pc:chgData name="Daksh Sirohi" userId="32d5494ca5acdb1a" providerId="LiveId" clId="{3A812221-1276-1746-A69D-A94FE072F98F}" dt="2023-05-01T22:06:09.691" v="16" actId="14100"/>
        <pc:sldMkLst>
          <pc:docMk/>
          <pc:sldMk cId="1909257832" sldId="312"/>
        </pc:sldMkLst>
        <pc:spChg chg="mod">
          <ac:chgData name="Daksh Sirohi" userId="32d5494ca5acdb1a" providerId="LiveId" clId="{3A812221-1276-1746-A69D-A94FE072F98F}" dt="2023-05-01T22:05:48.378" v="10" actId="14100"/>
          <ac:spMkLst>
            <pc:docMk/>
            <pc:sldMk cId="1909257832" sldId="312"/>
            <ac:spMk id="3" creationId="{C6089151-A80F-EB10-B373-5F4223E4927E}"/>
          </ac:spMkLst>
        </pc:spChg>
        <pc:picChg chg="add mod">
          <ac:chgData name="Daksh Sirohi" userId="32d5494ca5acdb1a" providerId="LiveId" clId="{3A812221-1276-1746-A69D-A94FE072F98F}" dt="2023-05-01T22:06:09.691" v="16" actId="14100"/>
          <ac:picMkLst>
            <pc:docMk/>
            <pc:sldMk cId="1909257832" sldId="312"/>
            <ac:picMk id="5" creationId="{A21A755A-8B8D-DB01-0374-EF1ED01112BD}"/>
          </ac:picMkLst>
        </pc:picChg>
      </pc:sldChg>
      <pc:sldChg chg="addSp modSp mod">
        <pc:chgData name="Daksh Sirohi" userId="32d5494ca5acdb1a" providerId="LiveId" clId="{3A812221-1276-1746-A69D-A94FE072F98F}" dt="2023-05-01T22:13:09.489" v="77" actId="20577"/>
        <pc:sldMkLst>
          <pc:docMk/>
          <pc:sldMk cId="450151445" sldId="313"/>
        </pc:sldMkLst>
        <pc:spChg chg="mod">
          <ac:chgData name="Daksh Sirohi" userId="32d5494ca5acdb1a" providerId="LiveId" clId="{3A812221-1276-1746-A69D-A94FE072F98F}" dt="2023-05-01T22:13:09.489" v="77" actId="20577"/>
          <ac:spMkLst>
            <pc:docMk/>
            <pc:sldMk cId="450151445" sldId="313"/>
            <ac:spMk id="3" creationId="{E3A0E3E1-D056-4457-0FB5-AB1FAF622FBA}"/>
          </ac:spMkLst>
        </pc:spChg>
        <pc:picChg chg="add mod">
          <ac:chgData name="Daksh Sirohi" userId="32d5494ca5acdb1a" providerId="LiveId" clId="{3A812221-1276-1746-A69D-A94FE072F98F}" dt="2023-05-01T22:09:01.541" v="27" actId="14100"/>
          <ac:picMkLst>
            <pc:docMk/>
            <pc:sldMk cId="450151445" sldId="313"/>
            <ac:picMk id="5" creationId="{E8327CBB-AE92-1276-FE66-95EEC2736034}"/>
          </ac:picMkLst>
        </pc:picChg>
      </pc:sldChg>
      <pc:sldChg chg="modSp mod">
        <pc:chgData name="Daksh Sirohi" userId="32d5494ca5acdb1a" providerId="LiveId" clId="{3A812221-1276-1746-A69D-A94FE072F98F}" dt="2023-05-01T22:03:10.919" v="3" actId="207"/>
        <pc:sldMkLst>
          <pc:docMk/>
          <pc:sldMk cId="613370002" sldId="316"/>
        </pc:sldMkLst>
        <pc:spChg chg="mod">
          <ac:chgData name="Daksh Sirohi" userId="32d5494ca5acdb1a" providerId="LiveId" clId="{3A812221-1276-1746-A69D-A94FE072F98F}" dt="2023-05-01T22:03:10.919" v="3" actId="207"/>
          <ac:spMkLst>
            <pc:docMk/>
            <pc:sldMk cId="613370002" sldId="316"/>
            <ac:spMk id="4" creationId="{366BD24B-40FB-8A71-F1B6-F597C6EC3AFD}"/>
          </ac:spMkLst>
        </pc:spChg>
      </pc:sldChg>
      <pc:sldChg chg="addSp modSp new mod">
        <pc:chgData name="Daksh Sirohi" userId="32d5494ca5acdb1a" providerId="LiveId" clId="{3A812221-1276-1746-A69D-A94FE072F98F}" dt="2023-05-01T22:13:20.780" v="82" actId="20577"/>
        <pc:sldMkLst>
          <pc:docMk/>
          <pc:sldMk cId="267619654" sldId="326"/>
        </pc:sldMkLst>
        <pc:spChg chg="mod">
          <ac:chgData name="Daksh Sirohi" userId="32d5494ca5acdb1a" providerId="LiveId" clId="{3A812221-1276-1746-A69D-A94FE072F98F}" dt="2023-05-01T22:09:18.026" v="47" actId="20577"/>
          <ac:spMkLst>
            <pc:docMk/>
            <pc:sldMk cId="267619654" sldId="326"/>
            <ac:spMk id="2" creationId="{85346B0B-2376-85ED-81BB-1A3A695E9ED8}"/>
          </ac:spMkLst>
        </pc:spChg>
        <pc:spChg chg="add mod">
          <ac:chgData name="Daksh Sirohi" userId="32d5494ca5acdb1a" providerId="LiveId" clId="{3A812221-1276-1746-A69D-A94FE072F98F}" dt="2023-05-01T22:13:20.780" v="82" actId="20577"/>
          <ac:spMkLst>
            <pc:docMk/>
            <pc:sldMk cId="267619654" sldId="326"/>
            <ac:spMk id="3" creationId="{69024B03-B5DF-6F87-C8F4-ACC1BBEF3D1D}"/>
          </ac:spMkLst>
        </pc:spChg>
      </pc:sldChg>
    </pc:docChg>
  </pc:docChgLst>
  <pc:docChgLst>
    <pc:chgData name="shamael saigal" userId="231ae8a042361742" providerId="LiveId" clId="{1C445397-2ADF-45A5-AC60-A2A7E03FBFA0}"/>
    <pc:docChg chg="modSld">
      <pc:chgData name="shamael saigal" userId="231ae8a042361742" providerId="LiveId" clId="{1C445397-2ADF-45A5-AC60-A2A7E03FBFA0}" dt="2023-10-09T20:54:20.787" v="14" actId="20577"/>
      <pc:docMkLst>
        <pc:docMk/>
      </pc:docMkLst>
      <pc:sldChg chg="modSp mod">
        <pc:chgData name="shamael saigal" userId="231ae8a042361742" providerId="LiveId" clId="{1C445397-2ADF-45A5-AC60-A2A7E03FBFA0}" dt="2023-10-09T20:54:20.787" v="14" actId="20577"/>
        <pc:sldMkLst>
          <pc:docMk/>
          <pc:sldMk cId="0" sldId="260"/>
        </pc:sldMkLst>
        <pc:spChg chg="mod">
          <ac:chgData name="shamael saigal" userId="231ae8a042361742" providerId="LiveId" clId="{1C445397-2ADF-45A5-AC60-A2A7E03FBFA0}" dt="2023-10-09T20:54:20.787" v="14" actId="20577"/>
          <ac:spMkLst>
            <pc:docMk/>
            <pc:sldMk cId="0" sldId="260"/>
            <ac:spMk id="310" creationId="{00000000-0000-0000-0000-000000000000}"/>
          </ac:spMkLst>
        </pc:spChg>
      </pc:sldChg>
      <pc:sldChg chg="modSp mod">
        <pc:chgData name="shamael saigal" userId="231ae8a042361742" providerId="LiveId" clId="{1C445397-2ADF-45A5-AC60-A2A7E03FBFA0}" dt="2023-10-09T20:53:10.112" v="4" actId="113"/>
        <pc:sldMkLst>
          <pc:docMk/>
          <pc:sldMk cId="3089396986" sldId="315"/>
        </pc:sldMkLst>
        <pc:spChg chg="mod">
          <ac:chgData name="shamael saigal" userId="231ae8a042361742" providerId="LiveId" clId="{1C445397-2ADF-45A5-AC60-A2A7E03FBFA0}" dt="2023-10-09T20:53:10.112" v="4" actId="113"/>
          <ac:spMkLst>
            <pc:docMk/>
            <pc:sldMk cId="3089396986" sldId="315"/>
            <ac:spMk id="3" creationId="{773BAB5B-A3DE-9648-B102-03E654FFD4C3}"/>
          </ac:spMkLst>
        </pc:spChg>
      </pc:sldChg>
      <pc:sldChg chg="modSp mod">
        <pc:chgData name="shamael saigal" userId="231ae8a042361742" providerId="LiveId" clId="{1C445397-2ADF-45A5-AC60-A2A7E03FBFA0}" dt="2023-10-09T20:53:25.323" v="7" actId="113"/>
        <pc:sldMkLst>
          <pc:docMk/>
          <pc:sldMk cId="613370002" sldId="316"/>
        </pc:sldMkLst>
        <pc:spChg chg="mod">
          <ac:chgData name="shamael saigal" userId="231ae8a042361742" providerId="LiveId" clId="{1C445397-2ADF-45A5-AC60-A2A7E03FBFA0}" dt="2023-10-09T20:53:25.323" v="7" actId="113"/>
          <ac:spMkLst>
            <pc:docMk/>
            <pc:sldMk cId="613370002" sldId="316"/>
            <ac:spMk id="4" creationId="{366BD24B-40FB-8A71-F1B6-F597C6EC3AFD}"/>
          </ac:spMkLst>
        </pc:spChg>
      </pc:sldChg>
      <pc:sldChg chg="modSp mod">
        <pc:chgData name="shamael saigal" userId="231ae8a042361742" providerId="LiveId" clId="{1C445397-2ADF-45A5-AC60-A2A7E03FBFA0}" dt="2023-10-09T20:51:32.960" v="0" actId="1076"/>
        <pc:sldMkLst>
          <pc:docMk/>
          <pc:sldMk cId="267619654" sldId="326"/>
        </pc:sldMkLst>
        <pc:spChg chg="mod">
          <ac:chgData name="shamael saigal" userId="231ae8a042361742" providerId="LiveId" clId="{1C445397-2ADF-45A5-AC60-A2A7E03FBFA0}" dt="2023-10-09T20:51:32.960" v="0" actId="1076"/>
          <ac:spMkLst>
            <pc:docMk/>
            <pc:sldMk cId="267619654" sldId="326"/>
            <ac:spMk id="3" creationId="{69024B03-B5DF-6F87-C8F4-ACC1BBEF3D1D}"/>
          </ac:spMkLst>
        </pc:spChg>
      </pc:sldChg>
    </pc:docChg>
  </pc:docChgLst>
  <pc:docChgLst>
    <pc:chgData name="shamael saigal" userId="231ae8a042361742" providerId="LiveId" clId="{C7CF3214-24F6-4FB1-AD08-83BBEF4797DA}"/>
    <pc:docChg chg="addSld modSld">
      <pc:chgData name="shamael saigal" userId="231ae8a042361742" providerId="LiveId" clId="{C7CF3214-24F6-4FB1-AD08-83BBEF4797DA}" dt="2023-05-01T22:27:31.784" v="54"/>
      <pc:docMkLst>
        <pc:docMk/>
      </pc:docMkLst>
      <pc:sldChg chg="modSp mod">
        <pc:chgData name="shamael saigal" userId="231ae8a042361742" providerId="LiveId" clId="{C7CF3214-24F6-4FB1-AD08-83BBEF4797DA}" dt="2023-05-01T21:48:11.200" v="1" actId="1076"/>
        <pc:sldMkLst>
          <pc:docMk/>
          <pc:sldMk cId="0" sldId="270"/>
        </pc:sldMkLst>
        <pc:spChg chg="mod">
          <ac:chgData name="shamael saigal" userId="231ae8a042361742" providerId="LiveId" clId="{C7CF3214-24F6-4FB1-AD08-83BBEF4797DA}" dt="2023-05-01T21:48:06.255" v="0" actId="1076"/>
          <ac:spMkLst>
            <pc:docMk/>
            <pc:sldMk cId="0" sldId="270"/>
            <ac:spMk id="503" creationId="{00000000-0000-0000-0000-000000000000}"/>
          </ac:spMkLst>
        </pc:spChg>
        <pc:picChg chg="mod">
          <ac:chgData name="shamael saigal" userId="231ae8a042361742" providerId="LiveId" clId="{C7CF3214-24F6-4FB1-AD08-83BBEF4797DA}" dt="2023-05-01T21:48:11.200" v="1" actId="1076"/>
          <ac:picMkLst>
            <pc:docMk/>
            <pc:sldMk cId="0" sldId="270"/>
            <ac:picMk id="5" creationId="{8C8AA359-B1D6-A761-4CED-B78B1FA523C1}"/>
          </ac:picMkLst>
        </pc:picChg>
      </pc:sldChg>
      <pc:sldChg chg="modSp mod">
        <pc:chgData name="shamael saigal" userId="231ae8a042361742" providerId="LiveId" clId="{C7CF3214-24F6-4FB1-AD08-83BBEF4797DA}" dt="2023-05-01T21:50:33.964" v="3" actId="14100"/>
        <pc:sldMkLst>
          <pc:docMk/>
          <pc:sldMk cId="3634200616" sldId="308"/>
        </pc:sldMkLst>
        <pc:spChg chg="mod">
          <ac:chgData name="shamael saigal" userId="231ae8a042361742" providerId="LiveId" clId="{C7CF3214-24F6-4FB1-AD08-83BBEF4797DA}" dt="2023-05-01T21:50:33.964" v="3" actId="14100"/>
          <ac:spMkLst>
            <pc:docMk/>
            <pc:sldMk cId="3634200616" sldId="308"/>
            <ac:spMk id="14" creationId="{3D4A4A4F-DEF0-9326-3921-4F9F254AF06C}"/>
          </ac:spMkLst>
        </pc:spChg>
      </pc:sldChg>
      <pc:sldChg chg="modSp mod">
        <pc:chgData name="shamael saigal" userId="231ae8a042361742" providerId="LiveId" clId="{C7CF3214-24F6-4FB1-AD08-83BBEF4797DA}" dt="2023-05-01T22:14:06.592" v="13" actId="2085"/>
        <pc:sldMkLst>
          <pc:docMk/>
          <pc:sldMk cId="1909257832" sldId="312"/>
        </pc:sldMkLst>
        <pc:spChg chg="mod">
          <ac:chgData name="shamael saigal" userId="231ae8a042361742" providerId="LiveId" clId="{C7CF3214-24F6-4FB1-AD08-83BBEF4797DA}" dt="2023-05-01T22:14:06.592" v="13" actId="2085"/>
          <ac:spMkLst>
            <pc:docMk/>
            <pc:sldMk cId="1909257832" sldId="312"/>
            <ac:spMk id="2" creationId="{C820830A-E055-089E-62E1-5D4C23523B36}"/>
          </ac:spMkLst>
        </pc:spChg>
        <pc:spChg chg="mod">
          <ac:chgData name="shamael saigal" userId="231ae8a042361742" providerId="LiveId" clId="{C7CF3214-24F6-4FB1-AD08-83BBEF4797DA}" dt="2023-05-01T22:12:38.378" v="5" actId="14100"/>
          <ac:spMkLst>
            <pc:docMk/>
            <pc:sldMk cId="1909257832" sldId="312"/>
            <ac:spMk id="3" creationId="{C6089151-A80F-EB10-B373-5F4223E4927E}"/>
          </ac:spMkLst>
        </pc:spChg>
        <pc:picChg chg="mod">
          <ac:chgData name="shamael saigal" userId="231ae8a042361742" providerId="LiveId" clId="{C7CF3214-24F6-4FB1-AD08-83BBEF4797DA}" dt="2023-05-01T22:12:44.281" v="6" actId="1076"/>
          <ac:picMkLst>
            <pc:docMk/>
            <pc:sldMk cId="1909257832" sldId="312"/>
            <ac:picMk id="5" creationId="{A21A755A-8B8D-DB01-0374-EF1ED01112BD}"/>
          </ac:picMkLst>
        </pc:picChg>
      </pc:sldChg>
      <pc:sldChg chg="modSp mod">
        <pc:chgData name="shamael saigal" userId="231ae8a042361742" providerId="LiveId" clId="{C7CF3214-24F6-4FB1-AD08-83BBEF4797DA}" dt="2023-05-01T22:14:41.550" v="14" actId="2085"/>
        <pc:sldMkLst>
          <pc:docMk/>
          <pc:sldMk cId="450151445" sldId="313"/>
        </pc:sldMkLst>
        <pc:spChg chg="mod">
          <ac:chgData name="shamael saigal" userId="231ae8a042361742" providerId="LiveId" clId="{C7CF3214-24F6-4FB1-AD08-83BBEF4797DA}" dt="2023-05-01T22:14:41.550" v="14" actId="2085"/>
          <ac:spMkLst>
            <pc:docMk/>
            <pc:sldMk cId="450151445" sldId="313"/>
            <ac:spMk id="2" creationId="{8F09719E-B649-1762-6970-7950F52154A3}"/>
          </ac:spMkLst>
        </pc:spChg>
        <pc:spChg chg="mod">
          <ac:chgData name="shamael saigal" userId="231ae8a042361742" providerId="LiveId" clId="{C7CF3214-24F6-4FB1-AD08-83BBEF4797DA}" dt="2023-05-01T22:13:16.052" v="10" actId="14100"/>
          <ac:spMkLst>
            <pc:docMk/>
            <pc:sldMk cId="450151445" sldId="313"/>
            <ac:spMk id="3" creationId="{E3A0E3E1-D056-4457-0FB5-AB1FAF622FBA}"/>
          </ac:spMkLst>
        </pc:spChg>
        <pc:picChg chg="mod">
          <ac:chgData name="shamael saigal" userId="231ae8a042361742" providerId="LiveId" clId="{C7CF3214-24F6-4FB1-AD08-83BBEF4797DA}" dt="2023-05-01T22:13:20.393" v="11" actId="1076"/>
          <ac:picMkLst>
            <pc:docMk/>
            <pc:sldMk cId="450151445" sldId="313"/>
            <ac:picMk id="5" creationId="{E8327CBB-AE92-1276-FE66-95EEC2736034}"/>
          </ac:picMkLst>
        </pc:picChg>
      </pc:sldChg>
      <pc:sldChg chg="modSp mod">
        <pc:chgData name="shamael saigal" userId="231ae8a042361742" providerId="LiveId" clId="{C7CF3214-24F6-4FB1-AD08-83BBEF4797DA}" dt="2023-05-01T22:15:01.169" v="18" actId="2085"/>
        <pc:sldMkLst>
          <pc:docMk/>
          <pc:sldMk cId="3089396986" sldId="315"/>
        </pc:sldMkLst>
        <pc:spChg chg="mod">
          <ac:chgData name="shamael saigal" userId="231ae8a042361742" providerId="LiveId" clId="{C7CF3214-24F6-4FB1-AD08-83BBEF4797DA}" dt="2023-05-01T22:15:01.169" v="18" actId="2085"/>
          <ac:spMkLst>
            <pc:docMk/>
            <pc:sldMk cId="3089396986" sldId="315"/>
            <ac:spMk id="2" creationId="{1C26E97C-5825-4C80-740E-7C729227408E}"/>
          </ac:spMkLst>
        </pc:spChg>
      </pc:sldChg>
      <pc:sldChg chg="modSp mod">
        <pc:chgData name="shamael saigal" userId="231ae8a042361742" providerId="LiveId" clId="{C7CF3214-24F6-4FB1-AD08-83BBEF4797DA}" dt="2023-05-01T22:15:07.662" v="20" actId="2085"/>
        <pc:sldMkLst>
          <pc:docMk/>
          <pc:sldMk cId="613370002" sldId="316"/>
        </pc:sldMkLst>
        <pc:spChg chg="mod">
          <ac:chgData name="shamael saigal" userId="231ae8a042361742" providerId="LiveId" clId="{C7CF3214-24F6-4FB1-AD08-83BBEF4797DA}" dt="2023-05-01T22:15:07.662" v="20" actId="2085"/>
          <ac:spMkLst>
            <pc:docMk/>
            <pc:sldMk cId="613370002" sldId="316"/>
            <ac:spMk id="2" creationId="{FF00DC51-F005-7F21-FD55-4862A55AE681}"/>
          </ac:spMkLst>
        </pc:spChg>
      </pc:sldChg>
      <pc:sldChg chg="modSp mod">
        <pc:chgData name="shamael saigal" userId="231ae8a042361742" providerId="LiveId" clId="{C7CF3214-24F6-4FB1-AD08-83BBEF4797DA}" dt="2023-05-01T22:16:04.074" v="27" actId="207"/>
        <pc:sldMkLst>
          <pc:docMk/>
          <pc:sldMk cId="212986276" sldId="317"/>
        </pc:sldMkLst>
        <pc:spChg chg="mod">
          <ac:chgData name="shamael saigal" userId="231ae8a042361742" providerId="LiveId" clId="{C7CF3214-24F6-4FB1-AD08-83BBEF4797DA}" dt="2023-05-01T22:15:15.295" v="22" actId="2085"/>
          <ac:spMkLst>
            <pc:docMk/>
            <pc:sldMk cId="212986276" sldId="317"/>
            <ac:spMk id="2" creationId="{0A815D1C-37D3-7845-C0F3-EF32BFC7D264}"/>
          </ac:spMkLst>
        </pc:spChg>
        <pc:spChg chg="mod">
          <ac:chgData name="shamael saigal" userId="231ae8a042361742" providerId="LiveId" clId="{C7CF3214-24F6-4FB1-AD08-83BBEF4797DA}" dt="2023-05-01T22:16:04.074" v="27" actId="207"/>
          <ac:spMkLst>
            <pc:docMk/>
            <pc:sldMk cId="212986276" sldId="317"/>
            <ac:spMk id="3" creationId="{F4117991-78C6-D2CC-9C92-F2456B2C3036}"/>
          </ac:spMkLst>
        </pc:spChg>
      </pc:sldChg>
      <pc:sldChg chg="modSp mod">
        <pc:chgData name="shamael saigal" userId="231ae8a042361742" providerId="LiveId" clId="{C7CF3214-24F6-4FB1-AD08-83BBEF4797DA}" dt="2023-05-01T22:17:24.245" v="31" actId="207"/>
        <pc:sldMkLst>
          <pc:docMk/>
          <pc:sldMk cId="2825676965" sldId="318"/>
        </pc:sldMkLst>
        <pc:spChg chg="mod">
          <ac:chgData name="shamael saigal" userId="231ae8a042361742" providerId="LiveId" clId="{C7CF3214-24F6-4FB1-AD08-83BBEF4797DA}" dt="2023-05-01T22:15:26.387" v="24" actId="2085"/>
          <ac:spMkLst>
            <pc:docMk/>
            <pc:sldMk cId="2825676965" sldId="318"/>
            <ac:spMk id="2" creationId="{4FD6FC06-0E3A-2CAF-DE71-F86627C88CE6}"/>
          </ac:spMkLst>
        </pc:spChg>
        <pc:spChg chg="mod">
          <ac:chgData name="shamael saigal" userId="231ae8a042361742" providerId="LiveId" clId="{C7CF3214-24F6-4FB1-AD08-83BBEF4797DA}" dt="2023-05-01T22:17:24.245" v="31" actId="207"/>
          <ac:spMkLst>
            <pc:docMk/>
            <pc:sldMk cId="2825676965" sldId="318"/>
            <ac:spMk id="3" creationId="{F677349A-9E2D-077E-DA30-78A2616C0367}"/>
          </ac:spMkLst>
        </pc:spChg>
      </pc:sldChg>
      <pc:sldChg chg="modSp mod">
        <pc:chgData name="shamael saigal" userId="231ae8a042361742" providerId="LiveId" clId="{C7CF3214-24F6-4FB1-AD08-83BBEF4797DA}" dt="2023-05-01T22:14:54.048" v="16" actId="2085"/>
        <pc:sldMkLst>
          <pc:docMk/>
          <pc:sldMk cId="267619654" sldId="326"/>
        </pc:sldMkLst>
        <pc:spChg chg="mod">
          <ac:chgData name="shamael saigal" userId="231ae8a042361742" providerId="LiveId" clId="{C7CF3214-24F6-4FB1-AD08-83BBEF4797DA}" dt="2023-05-01T22:14:54.048" v="16" actId="2085"/>
          <ac:spMkLst>
            <pc:docMk/>
            <pc:sldMk cId="267619654" sldId="326"/>
            <ac:spMk id="2" creationId="{85346B0B-2376-85ED-81BB-1A3A695E9ED8}"/>
          </ac:spMkLst>
        </pc:spChg>
      </pc:sldChg>
      <pc:sldChg chg="addSp modSp new mod setBg">
        <pc:chgData name="shamael saigal" userId="231ae8a042361742" providerId="LiveId" clId="{C7CF3214-24F6-4FB1-AD08-83BBEF4797DA}" dt="2023-05-01T22:27:31.784" v="54"/>
        <pc:sldMkLst>
          <pc:docMk/>
          <pc:sldMk cId="2082950008" sldId="327"/>
        </pc:sldMkLst>
        <pc:spChg chg="add mod">
          <ac:chgData name="shamael saigal" userId="231ae8a042361742" providerId="LiveId" clId="{C7CF3214-24F6-4FB1-AD08-83BBEF4797DA}" dt="2023-05-01T22:26:30.443" v="50" actId="1076"/>
          <ac:spMkLst>
            <pc:docMk/>
            <pc:sldMk cId="2082950008" sldId="327"/>
            <ac:spMk id="2" creationId="{2243109E-4F24-2BE6-4EA8-AE66EFA6763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1b738ad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1b738ad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Put them in bullet points</a:t>
            </a:r>
            <a:br>
              <a:rPr lang="en-US"/>
            </a:br>
            <a:r>
              <a:rPr lang="en-US"/>
              <a:t>Goals(bullet points) and non goals</a:t>
            </a:r>
            <a:br>
              <a:rPr lang="en-US"/>
            </a:br>
            <a:r>
              <a:rPr lang="en-US"/>
              <a:t>Nobody reads a para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Remove descriptions, just includes main steps, explain the steps yourself. Include all the steps in one page.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solidFill>
                  <a:schemeClr val="bg2"/>
                </a:solidFill>
                <a:effectLst/>
                <a:latin typeface="Alexandria Light" panose="020B0604020202020204" charset="-78"/>
                <a:cs typeface="Alexandria Light" panose="020B0604020202020204" charset="-78"/>
              </a:rPr>
              <a:t>1. The clothing retailer decides to focus on customers who have made at least one purchase in the past year.</a:t>
            </a:r>
            <a:endParaRPr lang="en-US">
              <a:solidFill>
                <a:schemeClr val="bg2"/>
              </a:solidFill>
              <a:latin typeface="Alexandria Light" panose="020B0604020202020204" charset="-78"/>
              <a:cs typeface="Alexandria Light" panose="020B0604020202020204" charset="-7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solidFill>
                  <a:schemeClr val="bg2"/>
                </a:solidFill>
                <a:effectLst/>
                <a:latin typeface="Alexandria Light" panose="020B0604020202020204" charset="-78"/>
                <a:cs typeface="Alexandria Light" panose="020B0604020202020204" charset="-78"/>
              </a:rPr>
              <a:t>2. The company collects data on customer purchases and demographic information for this target audience.</a:t>
            </a:r>
            <a:endParaRPr lang="en-US">
              <a:solidFill>
                <a:schemeClr val="bg2"/>
              </a:solidFill>
              <a:latin typeface="Alexandria Light" panose="020B0604020202020204" charset="-78"/>
              <a:cs typeface="Alexandria Light" panose="020B0604020202020204" charset="-7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solidFill>
                  <a:schemeClr val="bg2"/>
                </a:solidFill>
                <a:effectLst/>
                <a:latin typeface="Alexandria Light" panose="020B0604020202020204" charset="-78"/>
                <a:cs typeface="Alexandria Light" panose="020B0604020202020204" charset="-78"/>
              </a:rPr>
              <a:t>3. The collected data is cleaned and pre-processed to remove any inconsistencies or outliers that may affect the results.</a:t>
            </a:r>
            <a:br>
              <a:rPr lang="en-US">
                <a:solidFill>
                  <a:schemeClr val="bg2"/>
                </a:solidFill>
                <a:effectLst/>
                <a:latin typeface="Alexandria Light" panose="020B0604020202020204" charset="-78"/>
                <a:cs typeface="Alexandria Light" panose="020B0604020202020204" charset="-78"/>
              </a:rPr>
            </a:br>
            <a:r>
              <a:rPr lang="en-US">
                <a:solidFill>
                  <a:schemeClr val="bg2"/>
                </a:solidFill>
                <a:effectLst/>
                <a:latin typeface="Alexandria Light" panose="020B0604020202020204" charset="-78"/>
                <a:cs typeface="Alexandria Light" panose="020B0604020202020204" charset="-78"/>
              </a:rPr>
              <a:t>4. The pre-processed data is then fed into a PCA algorithm to identify the principal components that explain the most variance in the data.</a:t>
            </a:r>
            <a:endParaRPr lang="en-US">
              <a:solidFill>
                <a:schemeClr val="bg2"/>
              </a:solidFill>
              <a:latin typeface="Alexandria Light" panose="020B0604020202020204" charset="-78"/>
              <a:cs typeface="Alexandria Light" panose="020B0604020202020204" charset="-7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solidFill>
                  <a:schemeClr val="bg2"/>
                </a:solidFill>
                <a:latin typeface="Alexandria Light" panose="020B0604020202020204" charset="-78"/>
                <a:cs typeface="Alexandria Light" panose="020B0604020202020204" charset="-78"/>
              </a:rPr>
              <a:t>5. </a:t>
            </a:r>
            <a:r>
              <a:rPr lang="en-US">
                <a:solidFill>
                  <a:schemeClr val="bg2"/>
                </a:solidFill>
                <a:effectLst/>
                <a:latin typeface="Alexandria Light" panose="020B0604020202020204" charset="-78"/>
                <a:cs typeface="Alexandria Light" panose="020B0604020202020204" charset="-78"/>
              </a:rPr>
              <a:t>The output of the PCA algorithm provides a set of principal components and their respective importance scores. The company can interpret these results to identify the key characteristics that distinguish one segment from another. For example, the first principal component may be related to the amount spent on high-end clothing, while the second principal component may be related to the frequency of purchases of accessories.</a:t>
            </a:r>
            <a:endParaRPr lang="en-US">
              <a:solidFill>
                <a:schemeClr val="bg2"/>
              </a:solidFill>
              <a:latin typeface="Alexandria Light" panose="020B0604020202020204" charset="-78"/>
              <a:cs typeface="Alexandria Light" panose="020B0604020202020204" charset="-7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solidFill>
                <a:schemeClr val="bg2"/>
              </a:solidFill>
              <a:latin typeface="Alexandria Light" panose="020B0604020202020204" charset="-78"/>
              <a:cs typeface="Alexandria Light" panose="020B0604020202020204" charset="-78"/>
            </a:endParaRPr>
          </a:p>
          <a:p>
            <a:pPr marL="0" lvl="0" indent="0" algn="l" rtl="0">
              <a:spcBef>
                <a:spcPts val="0"/>
              </a:spcBef>
              <a:spcAft>
                <a:spcPts val="0"/>
              </a:spcAft>
              <a:buNone/>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Remove the picture snippet. \</a:t>
            </a:r>
          </a:p>
          <a:p>
            <a:pPr marL="0" lvl="0" indent="0" algn="l" rtl="0">
              <a:spcBef>
                <a:spcPts val="0"/>
              </a:spcBef>
              <a:spcAft>
                <a:spcPts val="0"/>
              </a:spcAft>
              <a:buNone/>
            </a:pPr>
            <a:r>
              <a:rPr lang="en-US"/>
              <a:t>Remove the big texts</a:t>
            </a:r>
            <a:br>
              <a:rPr lang="en-US"/>
            </a:br>
            <a:r>
              <a:rPr lang="en-US"/>
              <a:t>Just include the variable names to make it digestible.</a:t>
            </a:r>
            <a:endParaRPr/>
          </a:p>
        </p:txBody>
      </p:sp>
    </p:spTree>
    <p:extLst>
      <p:ext uri="{BB962C8B-B14F-4D97-AF65-F5344CB8AC3E}">
        <p14:creationId xmlns:p14="http://schemas.microsoft.com/office/powerpoint/2010/main" val="19894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Include a slide before this before this that says “Interpreting Results”.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1da36f24e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1da36f24e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Break down the whole para into PC1 and PC2 and just include takeaway points from the whole para.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Remove the “opp.” about males. And say actually what that means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Mention what each group </a:t>
            </a:r>
            <a:r>
              <a:rPr lang="en-US" err="1"/>
              <a:t>reprersents</a:t>
            </a:r>
            <a:r>
              <a:rPr lang="en-US"/>
              <a:t> over here, instead of waiting for the last slide.</a:t>
            </a:r>
            <a:endParaRPr/>
          </a:p>
        </p:txBody>
      </p:sp>
    </p:spTree>
    <p:extLst>
      <p:ext uri="{BB962C8B-B14F-4D97-AF65-F5344CB8AC3E}">
        <p14:creationId xmlns:p14="http://schemas.microsoft.com/office/powerpoint/2010/main" val="5352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Include a previous slide that says Step 6 and the name. Use inverted colors for main intro slide for each part.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Condense them into customer and purchase characteristics.</a:t>
            </a:r>
            <a:endParaRPr/>
          </a:p>
        </p:txBody>
      </p:sp>
    </p:spTree>
    <p:extLst>
      <p:ext uri="{BB962C8B-B14F-4D97-AF65-F5344CB8AC3E}">
        <p14:creationId xmlns:p14="http://schemas.microsoft.com/office/powerpoint/2010/main" val="109059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mj-lt"/>
              <a:buAutoNum type="arabicPeriod"/>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Standardize the data: This step involves computing the mean and standard deviation of each variable in the data matrix, and then subtracting the mean and dividing by the standard deviation for each value in the matrix. This centers the data around the origin and ensures that each variable is on the same scale.</a:t>
            </a:r>
          </a:p>
          <a:p>
            <a:pPr marL="342900" marR="0" lvl="0" indent="-342900">
              <a:lnSpc>
                <a:spcPct val="107000"/>
              </a:lnSpc>
              <a:spcBef>
                <a:spcPts val="0"/>
              </a:spcBef>
              <a:spcAft>
                <a:spcPts val="800"/>
              </a:spcAft>
              <a:buFont typeface="+mj-lt"/>
              <a:buAutoNum type="arabicPeriod"/>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Compute the covariance matrix: The covariance matrix is a measure of how the different variables in the data matrix are related to each other. It is computed by multiplying the standardized data matrix by its transpose and then dividing by the number of observations minus one. The covariance matrix is symmetric and positive semi-definite, which means that it has a set of orthogonal eigenvectors and non-negative eigenvalues.</a:t>
            </a:r>
          </a:p>
          <a:p>
            <a:pPr marL="342900" marR="0" lvl="0" indent="-342900">
              <a:lnSpc>
                <a:spcPct val="107000"/>
              </a:lnSpc>
              <a:spcBef>
                <a:spcPts val="0"/>
              </a:spcBef>
              <a:spcAft>
                <a:spcPts val="800"/>
              </a:spcAft>
              <a:buFont typeface="+mj-lt"/>
              <a:buAutoNum type="arabicPeriod"/>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Compute the eigenvectors and eigenvalues of the covariance matrix: The eigenvectors and eigenvalues of the covariance matrix represent the principal components of the data. The eigenvectors represent the directions of maximum variance in the data and the eigenvalues represent the amount of variance explained by each principal component.</a:t>
            </a:r>
          </a:p>
          <a:p>
            <a:pPr marL="342900" marR="0" lvl="0" indent="-342900">
              <a:lnSpc>
                <a:spcPct val="107000"/>
              </a:lnSpc>
              <a:spcBef>
                <a:spcPts val="0"/>
              </a:spcBef>
              <a:spcAft>
                <a:spcPts val="800"/>
              </a:spcAft>
              <a:buFont typeface="+mj-lt"/>
              <a:buAutoNum type="arabicPeriod"/>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Sort the eigenvectors by their corresponding eigenvalues: Sort the eigenvectors in decreasing order of their corresponding eigenvalues. This allows us to identify the principal components that explain the most variance in the data.</a:t>
            </a:r>
          </a:p>
        </p:txBody>
      </p:sp>
    </p:spTree>
    <p:extLst>
      <p:ext uri="{BB962C8B-B14F-4D97-AF65-F5344CB8AC3E}">
        <p14:creationId xmlns:p14="http://schemas.microsoft.com/office/powerpoint/2010/main" val="304348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mj-lt"/>
              <a:buAutoNum type="arabicPeriod"/>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Choose the number of principal components: Decide on the number of principal components to keep based on how much variance is explained by each component. A common rule of thumb is to keep the principal components that explain much of the total variance in the data.</a:t>
            </a:r>
          </a:p>
          <a:p>
            <a:pPr marL="342900" marR="0" lvl="0" indent="-342900">
              <a:lnSpc>
                <a:spcPct val="107000"/>
              </a:lnSpc>
              <a:spcBef>
                <a:spcPts val="0"/>
              </a:spcBef>
              <a:spcAft>
                <a:spcPts val="800"/>
              </a:spcAft>
              <a:buFont typeface="+mj-lt"/>
              <a:buAutoNum type="arabicPeriod"/>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Project the data onto the principal components: Project the standardized data matrix onto the chosen principal components. This results in a new matrix with fewer variables (i.e., the principal components) that captures the most important information in the original matrix.</a:t>
            </a:r>
          </a:p>
          <a:p>
            <a:pPr marL="342900" marR="0" lvl="0" indent="-342900">
              <a:lnSpc>
                <a:spcPct val="107000"/>
              </a:lnSpc>
              <a:spcBef>
                <a:spcPts val="0"/>
              </a:spcBef>
              <a:spcAft>
                <a:spcPts val="800"/>
              </a:spcAft>
              <a:buFont typeface="+mj-lt"/>
              <a:buAutoNum type="arabicPeriod"/>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Interpret the results: Interpret the results by analyzing the loadings (i.e., weights) of each variable on the principal components. This allows us to identify which variables contribute the most to each principal component and to gain insights into the underlying structure of the data.</a:t>
            </a:r>
          </a:p>
        </p:txBody>
      </p:sp>
    </p:spTree>
    <p:extLst>
      <p:ext uri="{BB962C8B-B14F-4D97-AF65-F5344CB8AC3E}">
        <p14:creationId xmlns:p14="http://schemas.microsoft.com/office/powerpoint/2010/main" val="3766904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a:t>Let’s go back to the original line that goes through the origin. </a:t>
            </a:r>
            <a:r>
              <a:rPr lang="en-US" sz="1800">
                <a:effectLst/>
                <a:latin typeface="Cambria" panose="02040503050406030204" pitchFamily="18" charset="0"/>
                <a:ea typeface="DengXian" panose="02010600030101010101" pitchFamily="2" charset="-122"/>
                <a:cs typeface="Arial" panose="020B0604020202020204" pitchFamily="34" charset="0"/>
              </a:rPr>
              <a:t>To quantify how good this line fits the data, PCA projects the data onto it. Then it can either measure the distances from the data to the line and try to find the line that minimizes those distances. </a:t>
            </a:r>
          </a:p>
          <a:p>
            <a:pPr marL="0" marR="0">
              <a:spcBef>
                <a:spcPts val="0"/>
              </a:spcBef>
              <a:spcAft>
                <a:spcPts val="0"/>
              </a:spcAft>
            </a:pPr>
            <a:r>
              <a:rPr lang="en-US" sz="1800">
                <a:effectLst/>
                <a:latin typeface="Cambria" panose="02040503050406030204" pitchFamily="18" charset="0"/>
                <a:ea typeface="DengXian" panose="02010600030101010101" pitchFamily="2" charset="-122"/>
                <a:cs typeface="Arial" panose="020B0604020202020204" pitchFamily="34" charset="0"/>
              </a:rPr>
              <a:t>Or it can try to find the line that maximizes the distances from the projected points to the origin. </a:t>
            </a:r>
            <a:endParaRPr lang="en-US" sz="1800">
              <a:effectLst/>
              <a:latin typeface="Calibri" panose="020F0502020204030204" pitchFamily="34" charset="0"/>
              <a:ea typeface="DengXian" panose="02010600030101010101" pitchFamily="2" charset="-122"/>
              <a:cs typeface="Arial" panose="020B0604020202020204" pitchFamily="34" charset="0"/>
            </a:endParaRPr>
          </a:p>
          <a:p>
            <a:endParaRPr lang="en-US"/>
          </a:p>
          <a:p>
            <a:endParaRPr lang="en-US"/>
          </a:p>
          <a:p>
            <a:endParaRPr lang="en-US"/>
          </a:p>
        </p:txBody>
      </p:sp>
    </p:spTree>
    <p:extLst>
      <p:ext uri="{BB962C8B-B14F-4D97-AF65-F5344CB8AC3E}">
        <p14:creationId xmlns:p14="http://schemas.microsoft.com/office/powerpoint/2010/main" val="816273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mbria" panose="02040503050406030204" pitchFamily="18" charset="0"/>
                <a:ea typeface="DengXian" panose="02010600030101010101" pitchFamily="2" charset="-122"/>
                <a:cs typeface="Arial" panose="020B0604020202020204" pitchFamily="34" charset="0"/>
              </a:rPr>
              <a:t>This may seem like a convoluted concept, so lets unpack it a little bit </a:t>
            </a:r>
            <a:endParaRPr lang="en-US" sz="180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800">
                <a:effectLst/>
                <a:latin typeface="Cambria" panose="02040503050406030204" pitchFamily="18" charset="0"/>
                <a:ea typeface="DengXian" panose="02010600030101010101" pitchFamily="2" charset="-122"/>
                <a:cs typeface="Arial" panose="020B0604020202020204" pitchFamily="34" charset="0"/>
              </a:rPr>
              <a:t>We can build intuition by looking at how these distances shrink when the line fits better. </a:t>
            </a:r>
            <a:endParaRPr lang="en-US" sz="180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51382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are going to look at this from a mathematical concept through the lens of the Pythagorean Theorem.</a:t>
            </a:r>
          </a:p>
          <a:p>
            <a:r>
              <a:rPr lang="en-US"/>
              <a:t>Lets start with one data point</a:t>
            </a:r>
          </a:p>
          <a:p>
            <a:r>
              <a:rPr lang="en-US"/>
              <a:t>This point is fixed and so is its distance from the origin</a:t>
            </a:r>
          </a:p>
          <a:p>
            <a:r>
              <a:rPr lang="en-US"/>
              <a:t>in other words, the distance from the point to the origin doesn’t change when the red line is rotated</a:t>
            </a:r>
          </a:p>
        </p:txBody>
      </p:sp>
    </p:spTree>
    <p:extLst>
      <p:ext uri="{BB962C8B-B14F-4D97-AF65-F5344CB8AC3E}">
        <p14:creationId xmlns:p14="http://schemas.microsoft.com/office/powerpoint/2010/main" val="267011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When we project the point onto the line </a:t>
            </a:r>
          </a:p>
          <a:p>
            <a:pPr marL="0" marR="0">
              <a:spcBef>
                <a:spcPts val="0"/>
              </a:spcBef>
              <a:spcAft>
                <a:spcPts val="0"/>
              </a:spcAft>
            </a:pPr>
            <a:r>
              <a:rPr lang="en-US" sz="1800">
                <a:effectLst/>
                <a:latin typeface="Calibri Light" panose="020F0302020204030204" pitchFamily="34" charset="0"/>
                <a:ea typeface="DengXian" panose="02010600030101010101" pitchFamily="2" charset="-122"/>
                <a:cs typeface="Arial" panose="020B0604020202020204" pitchFamily="34" charset="0"/>
              </a:rPr>
              <a:t>We get a right angle between the black line and the red dotted line. That means if we label the sides “a”, “b” and “c”, then we can use the Pythagorean Theorem to show how “b” and “c” are inversely related. Since “a” (a^2) doesn’t change. </a:t>
            </a:r>
          </a:p>
          <a:p>
            <a:pPr marL="0" marR="0">
              <a:spcBef>
                <a:spcPts val="0"/>
              </a:spcBef>
              <a:spcAft>
                <a:spcPts val="0"/>
              </a:spcAft>
            </a:pPr>
            <a:r>
              <a:rPr lang="en-US" sz="1800">
                <a:effectLst/>
                <a:latin typeface="Calibri Light" panose="020F0302020204030204" pitchFamily="34" charset="0"/>
                <a:ea typeface="DengXian" panose="02010600030101010101" pitchFamily="2" charset="-122"/>
                <a:cs typeface="Arial" panose="020B0604020202020204" pitchFamily="34" charset="0"/>
              </a:rPr>
              <a:t>Meaning  if “b” gets bigger, then “c” must get smaller. </a:t>
            </a:r>
          </a:p>
          <a:p>
            <a:pPr marL="0" marR="0">
              <a:spcBef>
                <a:spcPts val="0"/>
              </a:spcBef>
              <a:spcAft>
                <a:spcPts val="0"/>
              </a:spcAft>
            </a:pPr>
            <a:r>
              <a:rPr lang="en-US" sz="1800">
                <a:effectLst/>
                <a:latin typeface="Calibri Light" panose="020F0302020204030204" pitchFamily="34" charset="0"/>
                <a:ea typeface="DengXian" panose="02010600030101010101" pitchFamily="2" charset="-122"/>
                <a:cs typeface="Arial" panose="020B0604020202020204" pitchFamily="34" charset="0"/>
              </a:rPr>
              <a:t>Likewise if “c” gets bigger, then “b” must get smaller.  </a:t>
            </a:r>
            <a:endParaRPr lang="en-US" sz="180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endParaRPr lang="en-US" sz="180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271244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Light" panose="020F0302020204030204" pitchFamily="34" charset="0"/>
                <a:ea typeface="DengXian" panose="02010600030101010101" pitchFamily="2" charset="-122"/>
                <a:cs typeface="Arial" panose="020B0604020202020204" pitchFamily="34" charset="0"/>
              </a:rPr>
              <a:t>PCA can either minimize the distance to the line or maximize the distance from the projected point to the origin. </a:t>
            </a:r>
            <a:endParaRPr lang="en-US" sz="180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800">
                <a:effectLst/>
                <a:latin typeface="Calibri Light" panose="020F0302020204030204" pitchFamily="34" charset="0"/>
                <a:ea typeface="DengXian" panose="02010600030101010101" pitchFamily="2" charset="-122"/>
                <a:cs typeface="Arial" panose="020B0604020202020204" pitchFamily="34" charset="0"/>
              </a:rPr>
              <a:t>Intuitively it would make sense to minimize “b”, and the distance from the point to the line. But </a:t>
            </a:r>
            <a:r>
              <a:rPr lang="en-US" sz="1800" b="1">
                <a:effectLst/>
                <a:latin typeface="Calibri Light" panose="020F0302020204030204" pitchFamily="34" charset="0"/>
                <a:ea typeface="DengXian" panose="02010600030101010101" pitchFamily="2" charset="-122"/>
                <a:cs typeface="Arial" panose="020B0604020202020204" pitchFamily="34" charset="0"/>
              </a:rPr>
              <a:t>(and here is where it can be confusing) </a:t>
            </a:r>
            <a:endParaRPr lang="en-US" sz="180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800">
                <a:effectLst/>
                <a:latin typeface="Calibri Light" panose="020F0302020204030204" pitchFamily="34" charset="0"/>
                <a:ea typeface="DengXian" panose="02010600030101010101" pitchFamily="2" charset="-122"/>
                <a:cs typeface="Arial" panose="020B0604020202020204" pitchFamily="34" charset="0"/>
              </a:rPr>
              <a:t>it is actually easier to calculate “c” the distance from the projected point to the origin. Therefore PCA finds the best fitting line by maximizing the sum of the squared distances from the projected points to the origin.</a:t>
            </a:r>
            <a:endParaRPr lang="en-US" sz="1800">
              <a:effectLst/>
              <a:latin typeface="Calibri" panose="020F0502020204030204" pitchFamily="34" charset="0"/>
              <a:ea typeface="DengXian" panose="02010600030101010101" pitchFamily="2" charset="-122"/>
              <a:cs typeface="Arial" panose="020B0604020202020204" pitchFamily="34" charset="0"/>
            </a:endParaRPr>
          </a:p>
          <a:p>
            <a:endParaRPr lang="en-US"/>
          </a:p>
        </p:txBody>
      </p:sp>
    </p:spTree>
    <p:extLst>
      <p:ext uri="{BB962C8B-B14F-4D97-AF65-F5344CB8AC3E}">
        <p14:creationId xmlns:p14="http://schemas.microsoft.com/office/powerpoint/2010/main" val="406928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what PCA is doing is finding the best fitting line by maximizing the total sum of squared distances from projected points to the origin</a:t>
            </a:r>
          </a:p>
          <a:p>
            <a:r>
              <a:rPr lang="en-US"/>
              <a:t>So in this example we would add up points (d1, d2…</a:t>
            </a:r>
            <a:r>
              <a:rPr lang="en-US" err="1"/>
              <a:t>dn</a:t>
            </a:r>
            <a:r>
              <a:rPr lang="en-US"/>
              <a:t>)</a:t>
            </a:r>
          </a:p>
          <a:p>
            <a:r>
              <a:rPr lang="en-US"/>
              <a:t>Giving us the sum of squared distances </a:t>
            </a:r>
          </a:p>
        </p:txBody>
      </p:sp>
    </p:spTree>
    <p:extLst>
      <p:ext uri="{BB962C8B-B14F-4D97-AF65-F5344CB8AC3E}">
        <p14:creationId xmlns:p14="http://schemas.microsoft.com/office/powerpoint/2010/main" val="3785067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054450"/>
            <a:ext cx="5737500" cy="2147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4700"/>
              <a:buNone/>
              <a:defRPr sz="4700"/>
            </a:lvl1pPr>
            <a:lvl2pPr lvl="1">
              <a:lnSpc>
                <a:spcPct val="100000"/>
              </a:lnSpc>
              <a:spcBef>
                <a:spcPts val="0"/>
              </a:spcBef>
              <a:spcAft>
                <a:spcPts val="0"/>
              </a:spcAft>
              <a:buSzPts val="4700"/>
              <a:buNone/>
              <a:defRPr sz="4700"/>
            </a:lvl2pPr>
            <a:lvl3pPr lvl="2">
              <a:lnSpc>
                <a:spcPct val="100000"/>
              </a:lnSpc>
              <a:spcBef>
                <a:spcPts val="0"/>
              </a:spcBef>
              <a:spcAft>
                <a:spcPts val="0"/>
              </a:spcAft>
              <a:buSzPts val="4700"/>
              <a:buNone/>
              <a:defRPr sz="4700"/>
            </a:lvl3pPr>
            <a:lvl4pPr lvl="3">
              <a:lnSpc>
                <a:spcPct val="100000"/>
              </a:lnSpc>
              <a:spcBef>
                <a:spcPts val="0"/>
              </a:spcBef>
              <a:spcAft>
                <a:spcPts val="0"/>
              </a:spcAft>
              <a:buSzPts val="4700"/>
              <a:buNone/>
              <a:defRPr sz="4700"/>
            </a:lvl4pPr>
            <a:lvl5pPr lvl="4">
              <a:lnSpc>
                <a:spcPct val="100000"/>
              </a:lnSpc>
              <a:spcBef>
                <a:spcPts val="0"/>
              </a:spcBef>
              <a:spcAft>
                <a:spcPts val="0"/>
              </a:spcAft>
              <a:buSzPts val="4700"/>
              <a:buNone/>
              <a:defRPr sz="4700"/>
            </a:lvl5pPr>
            <a:lvl6pPr lvl="5">
              <a:lnSpc>
                <a:spcPct val="100000"/>
              </a:lnSpc>
              <a:spcBef>
                <a:spcPts val="0"/>
              </a:spcBef>
              <a:spcAft>
                <a:spcPts val="0"/>
              </a:spcAft>
              <a:buSzPts val="4700"/>
              <a:buNone/>
              <a:defRPr sz="4700"/>
            </a:lvl6pPr>
            <a:lvl7pPr lvl="6">
              <a:lnSpc>
                <a:spcPct val="100000"/>
              </a:lnSpc>
              <a:spcBef>
                <a:spcPts val="0"/>
              </a:spcBef>
              <a:spcAft>
                <a:spcPts val="0"/>
              </a:spcAft>
              <a:buSzPts val="4700"/>
              <a:buNone/>
              <a:defRPr sz="4700"/>
            </a:lvl7pPr>
            <a:lvl8pPr lvl="7">
              <a:lnSpc>
                <a:spcPct val="100000"/>
              </a:lnSpc>
              <a:spcBef>
                <a:spcPts val="0"/>
              </a:spcBef>
              <a:spcAft>
                <a:spcPts val="0"/>
              </a:spcAft>
              <a:buSzPts val="4700"/>
              <a:buNone/>
              <a:defRPr sz="4700"/>
            </a:lvl8pPr>
            <a:lvl9pPr lvl="8">
              <a:lnSpc>
                <a:spcPct val="100000"/>
              </a:lnSpc>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711200" y="3840475"/>
            <a:ext cx="6536700" cy="528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600"/>
              <a:buNone/>
              <a:defRPr sz="1600"/>
            </a:lvl1pPr>
            <a:lvl2pPr lvl="1">
              <a:lnSpc>
                <a:spcPct val="115000"/>
              </a:lnSpc>
              <a:spcBef>
                <a:spcPts val="0"/>
              </a:spcBef>
              <a:spcAft>
                <a:spcPts val="0"/>
              </a:spcAft>
              <a:buSzPts val="1600"/>
              <a:buNone/>
              <a:defRPr sz="1600"/>
            </a:lvl2pPr>
            <a:lvl3pPr lvl="2">
              <a:lnSpc>
                <a:spcPct val="115000"/>
              </a:lnSpc>
              <a:spcBef>
                <a:spcPts val="0"/>
              </a:spcBef>
              <a:spcAft>
                <a:spcPts val="0"/>
              </a:spcAft>
              <a:buSzPts val="1600"/>
              <a:buNone/>
              <a:defRPr sz="1600"/>
            </a:lvl3pPr>
            <a:lvl4pPr lvl="3">
              <a:lnSpc>
                <a:spcPct val="115000"/>
              </a:lnSpc>
              <a:spcBef>
                <a:spcPts val="0"/>
              </a:spcBef>
              <a:spcAft>
                <a:spcPts val="0"/>
              </a:spcAft>
              <a:buSzPts val="1600"/>
              <a:buNone/>
              <a:defRPr sz="1600"/>
            </a:lvl4pPr>
            <a:lvl5pPr lvl="4">
              <a:lnSpc>
                <a:spcPct val="115000"/>
              </a:lnSpc>
              <a:spcBef>
                <a:spcPts val="0"/>
              </a:spcBef>
              <a:spcAft>
                <a:spcPts val="0"/>
              </a:spcAft>
              <a:buSzPts val="1600"/>
              <a:buNone/>
              <a:defRPr sz="1600"/>
            </a:lvl5pPr>
            <a:lvl6pPr lvl="5">
              <a:lnSpc>
                <a:spcPct val="115000"/>
              </a:lnSpc>
              <a:spcBef>
                <a:spcPts val="0"/>
              </a:spcBef>
              <a:spcAft>
                <a:spcPts val="0"/>
              </a:spcAft>
              <a:buSzPts val="1600"/>
              <a:buNone/>
              <a:defRPr sz="1600"/>
            </a:lvl6pPr>
            <a:lvl7pPr lvl="6">
              <a:lnSpc>
                <a:spcPct val="115000"/>
              </a:lnSpc>
              <a:spcBef>
                <a:spcPts val="0"/>
              </a:spcBef>
              <a:spcAft>
                <a:spcPts val="0"/>
              </a:spcAft>
              <a:buSzPts val="1600"/>
              <a:buNone/>
              <a:defRPr sz="1600"/>
            </a:lvl7pPr>
            <a:lvl8pPr lvl="7">
              <a:lnSpc>
                <a:spcPct val="115000"/>
              </a:lnSpc>
              <a:spcBef>
                <a:spcPts val="0"/>
              </a:spcBef>
              <a:spcAft>
                <a:spcPts val="0"/>
              </a:spcAft>
              <a:buSzPts val="1600"/>
              <a:buNone/>
              <a:defRPr sz="1600"/>
            </a:lvl8pPr>
            <a:lvl9pPr lvl="8">
              <a:lnSpc>
                <a:spcPct val="115000"/>
              </a:lnSpc>
              <a:spcBef>
                <a:spcPts val="0"/>
              </a:spcBef>
              <a:spcAft>
                <a:spcPts val="0"/>
              </a:spcAft>
              <a:buSzPts val="1600"/>
              <a:buNone/>
              <a:defRPr sz="1600"/>
            </a:lvl9pPr>
          </a:lstStyle>
          <a:p>
            <a:endParaRPr/>
          </a:p>
        </p:txBody>
      </p:sp>
      <p:cxnSp>
        <p:nvCxnSpPr>
          <p:cNvPr id="11" name="Google Shape;11;p2"/>
          <p:cNvCxnSpPr/>
          <p:nvPr/>
        </p:nvCxnSpPr>
        <p:spPr>
          <a:xfrm>
            <a:off x="711204" y="-5325"/>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a:off x="8430779" y="0"/>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rot="10800000">
            <a:off x="3600" y="539515"/>
            <a:ext cx="9140400" cy="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rot="10800000">
            <a:off x="1800" y="4608565"/>
            <a:ext cx="9140400" cy="0"/>
          </a:xfrm>
          <a:prstGeom prst="straightConnector1">
            <a:avLst/>
          </a:prstGeom>
          <a:noFill/>
          <a:ln w="9525" cap="flat" cmpd="sng">
            <a:solidFill>
              <a:schemeClr val="accent1"/>
            </a:solidFill>
            <a:prstDash val="solid"/>
            <a:round/>
            <a:headEnd type="none" w="med" len="med"/>
            <a:tailEnd type="none" w="med" len="med"/>
          </a:ln>
        </p:spPr>
      </p:cxnSp>
      <p:sp>
        <p:nvSpPr>
          <p:cNvPr id="15" name="Google Shape;15;p2"/>
          <p:cNvSpPr/>
          <p:nvPr/>
        </p:nvSpPr>
        <p:spPr>
          <a:xfrm>
            <a:off x="0" y="4616006"/>
            <a:ext cx="9151200" cy="52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cxnSp>
        <p:nvCxnSpPr>
          <p:cNvPr id="40" name="Google Shape;40;p6"/>
          <p:cNvCxnSpPr/>
          <p:nvPr/>
        </p:nvCxnSpPr>
        <p:spPr>
          <a:xfrm>
            <a:off x="711204" y="-5325"/>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6"/>
          <p:cNvCxnSpPr/>
          <p:nvPr/>
        </p:nvCxnSpPr>
        <p:spPr>
          <a:xfrm>
            <a:off x="8430779" y="0"/>
            <a:ext cx="0" cy="5143500"/>
          </a:xfrm>
          <a:prstGeom prst="straightConnector1">
            <a:avLst/>
          </a:prstGeom>
          <a:noFill/>
          <a:ln w="9525" cap="flat" cmpd="sng">
            <a:solidFill>
              <a:schemeClr val="accent1"/>
            </a:solidFill>
            <a:prstDash val="solid"/>
            <a:round/>
            <a:headEnd type="none" w="med" len="med"/>
            <a:tailEnd type="none" w="med" len="med"/>
          </a:ln>
        </p:spPr>
      </p:cxnSp>
      <p:sp>
        <p:nvSpPr>
          <p:cNvPr id="42" name="Google Shape;42;p6"/>
          <p:cNvSpPr txBox="1">
            <a:spLocks noGrp="1"/>
          </p:cNvSpPr>
          <p:nvPr>
            <p:ph type="title"/>
          </p:nvPr>
        </p:nvSpPr>
        <p:spPr>
          <a:xfrm>
            <a:off x="713225" y="537650"/>
            <a:ext cx="7717500" cy="5727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3" name="Google Shape;43;p6"/>
          <p:cNvSpPr/>
          <p:nvPr/>
        </p:nvSpPr>
        <p:spPr>
          <a:xfrm>
            <a:off x="130595" y="4500075"/>
            <a:ext cx="523512" cy="523703"/>
          </a:xfrm>
          <a:custGeom>
            <a:avLst/>
            <a:gdLst/>
            <a:ahLst/>
            <a:cxnLst/>
            <a:rect l="l" t="t" r="r" b="b"/>
            <a:pathLst>
              <a:path w="10982" h="10986" extrusionOk="0">
                <a:moveTo>
                  <a:pt x="4709" y="1"/>
                </a:moveTo>
                <a:lnTo>
                  <a:pt x="4709" y="3603"/>
                </a:lnTo>
                <a:lnTo>
                  <a:pt x="2163" y="1056"/>
                </a:lnTo>
                <a:lnTo>
                  <a:pt x="1054" y="2163"/>
                </a:lnTo>
                <a:lnTo>
                  <a:pt x="3599" y="4709"/>
                </a:lnTo>
                <a:lnTo>
                  <a:pt x="1" y="4709"/>
                </a:lnTo>
                <a:lnTo>
                  <a:pt x="1" y="6277"/>
                </a:lnTo>
                <a:lnTo>
                  <a:pt x="3599" y="6277"/>
                </a:lnTo>
                <a:lnTo>
                  <a:pt x="1054" y="8824"/>
                </a:lnTo>
                <a:lnTo>
                  <a:pt x="2163" y="9930"/>
                </a:lnTo>
                <a:lnTo>
                  <a:pt x="4709" y="7383"/>
                </a:lnTo>
                <a:lnTo>
                  <a:pt x="4709" y="10986"/>
                </a:lnTo>
                <a:lnTo>
                  <a:pt x="6273" y="10986"/>
                </a:lnTo>
                <a:lnTo>
                  <a:pt x="6273" y="7383"/>
                </a:lnTo>
                <a:lnTo>
                  <a:pt x="8819" y="9930"/>
                </a:lnTo>
                <a:lnTo>
                  <a:pt x="9930" y="8824"/>
                </a:lnTo>
                <a:lnTo>
                  <a:pt x="7383" y="6277"/>
                </a:lnTo>
                <a:lnTo>
                  <a:pt x="10981" y="6277"/>
                </a:lnTo>
                <a:lnTo>
                  <a:pt x="10981" y="4709"/>
                </a:lnTo>
                <a:lnTo>
                  <a:pt x="7383" y="4709"/>
                </a:lnTo>
                <a:lnTo>
                  <a:pt x="9930" y="2163"/>
                </a:lnTo>
                <a:lnTo>
                  <a:pt x="8819" y="1056"/>
                </a:lnTo>
                <a:lnTo>
                  <a:pt x="6273" y="3601"/>
                </a:lnTo>
                <a:lnTo>
                  <a:pt x="6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subTitle" idx="1"/>
          </p:nvPr>
        </p:nvSpPr>
        <p:spPr>
          <a:xfrm>
            <a:off x="4217050" y="1549025"/>
            <a:ext cx="4104000" cy="290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191919"/>
              </a:buClr>
              <a:buSzPts val="1400"/>
              <a:buFont typeface="Anaheim"/>
              <a:buChar char="●"/>
              <a:defRPr/>
            </a:lvl1pPr>
            <a:lvl2pPr lvl="1" rtl="0">
              <a:lnSpc>
                <a:spcPct val="115000"/>
              </a:lnSpc>
              <a:spcBef>
                <a:spcPts val="0"/>
              </a:spcBef>
              <a:spcAft>
                <a:spcPts val="0"/>
              </a:spcAft>
              <a:buClr>
                <a:srgbClr val="191919"/>
              </a:buClr>
              <a:buSzPts val="1400"/>
              <a:buFont typeface="Anaheim"/>
              <a:buChar char="○"/>
              <a:defRPr/>
            </a:lvl2pPr>
            <a:lvl3pPr lvl="2" rtl="0">
              <a:lnSpc>
                <a:spcPct val="115000"/>
              </a:lnSpc>
              <a:spcBef>
                <a:spcPts val="1600"/>
              </a:spcBef>
              <a:spcAft>
                <a:spcPts val="0"/>
              </a:spcAft>
              <a:buClr>
                <a:srgbClr val="191919"/>
              </a:buClr>
              <a:buSzPts val="1400"/>
              <a:buFont typeface="Anaheim"/>
              <a:buChar char="■"/>
              <a:defRPr/>
            </a:lvl3pPr>
            <a:lvl4pPr lvl="3" rtl="0">
              <a:lnSpc>
                <a:spcPct val="115000"/>
              </a:lnSpc>
              <a:spcBef>
                <a:spcPts val="1600"/>
              </a:spcBef>
              <a:spcAft>
                <a:spcPts val="0"/>
              </a:spcAft>
              <a:buClr>
                <a:srgbClr val="191919"/>
              </a:buClr>
              <a:buSzPts val="1400"/>
              <a:buFont typeface="Anaheim"/>
              <a:buChar char="●"/>
              <a:defRPr/>
            </a:lvl4pPr>
            <a:lvl5pPr lvl="4" rtl="0">
              <a:lnSpc>
                <a:spcPct val="115000"/>
              </a:lnSpc>
              <a:spcBef>
                <a:spcPts val="1600"/>
              </a:spcBef>
              <a:spcAft>
                <a:spcPts val="0"/>
              </a:spcAft>
              <a:buClr>
                <a:srgbClr val="191919"/>
              </a:buClr>
              <a:buSzPts val="1400"/>
              <a:buFont typeface="Anaheim"/>
              <a:buChar char="○"/>
              <a:defRPr/>
            </a:lvl5pPr>
            <a:lvl6pPr lvl="5" rtl="0">
              <a:lnSpc>
                <a:spcPct val="115000"/>
              </a:lnSpc>
              <a:spcBef>
                <a:spcPts val="1600"/>
              </a:spcBef>
              <a:spcAft>
                <a:spcPts val="0"/>
              </a:spcAft>
              <a:buClr>
                <a:srgbClr val="191919"/>
              </a:buClr>
              <a:buSzPts val="1400"/>
              <a:buFont typeface="Anaheim"/>
              <a:buChar char="■"/>
              <a:defRPr/>
            </a:lvl6pPr>
            <a:lvl7pPr lvl="6" rtl="0">
              <a:lnSpc>
                <a:spcPct val="115000"/>
              </a:lnSpc>
              <a:spcBef>
                <a:spcPts val="1600"/>
              </a:spcBef>
              <a:spcAft>
                <a:spcPts val="0"/>
              </a:spcAft>
              <a:buClr>
                <a:srgbClr val="191919"/>
              </a:buClr>
              <a:buSzPts val="1400"/>
              <a:buFont typeface="Anaheim"/>
              <a:buChar char="●"/>
              <a:defRPr/>
            </a:lvl7pPr>
            <a:lvl8pPr lvl="7" rtl="0">
              <a:lnSpc>
                <a:spcPct val="115000"/>
              </a:lnSpc>
              <a:spcBef>
                <a:spcPts val="1600"/>
              </a:spcBef>
              <a:spcAft>
                <a:spcPts val="0"/>
              </a:spcAft>
              <a:buClr>
                <a:srgbClr val="191919"/>
              </a:buClr>
              <a:buSzPts val="1400"/>
              <a:buFont typeface="Anaheim"/>
              <a:buChar char="○"/>
              <a:defRPr/>
            </a:lvl8pPr>
            <a:lvl9pPr lvl="8" rtl="0">
              <a:lnSpc>
                <a:spcPct val="115000"/>
              </a:lnSpc>
              <a:spcBef>
                <a:spcPts val="1600"/>
              </a:spcBef>
              <a:spcAft>
                <a:spcPts val="1600"/>
              </a:spcAft>
              <a:buClr>
                <a:srgbClr val="191919"/>
              </a:buClr>
              <a:buSzPts val="1400"/>
              <a:buFont typeface="Anaheim"/>
              <a:buChar char="■"/>
              <a:defRPr/>
            </a:lvl9pPr>
          </a:lstStyle>
          <a:p>
            <a:endParaRPr/>
          </a:p>
        </p:txBody>
      </p:sp>
      <p:cxnSp>
        <p:nvCxnSpPr>
          <p:cNvPr id="46" name="Google Shape;46;p7"/>
          <p:cNvCxnSpPr/>
          <p:nvPr/>
        </p:nvCxnSpPr>
        <p:spPr>
          <a:xfrm>
            <a:off x="711204" y="-5325"/>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7"/>
          <p:cNvCxnSpPr/>
          <p:nvPr/>
        </p:nvCxnSpPr>
        <p:spPr>
          <a:xfrm>
            <a:off x="8430779" y="0"/>
            <a:ext cx="0" cy="5143500"/>
          </a:xfrm>
          <a:prstGeom prst="straightConnector1">
            <a:avLst/>
          </a:prstGeom>
          <a:noFill/>
          <a:ln w="9525" cap="flat" cmpd="sng">
            <a:solidFill>
              <a:schemeClr val="accent1"/>
            </a:solidFill>
            <a:prstDash val="solid"/>
            <a:round/>
            <a:headEnd type="none" w="med" len="med"/>
            <a:tailEnd type="none" w="med" len="med"/>
          </a:ln>
        </p:spPr>
      </p:cxnSp>
      <p:sp>
        <p:nvSpPr>
          <p:cNvPr id="48" name="Google Shape;48;p7"/>
          <p:cNvSpPr txBox="1">
            <a:spLocks noGrp="1"/>
          </p:cNvSpPr>
          <p:nvPr>
            <p:ph type="title"/>
          </p:nvPr>
        </p:nvSpPr>
        <p:spPr>
          <a:xfrm>
            <a:off x="713225" y="537650"/>
            <a:ext cx="7717500" cy="5727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9" name="Google Shape;49;p7"/>
          <p:cNvSpPr>
            <a:spLocks noGrp="1"/>
          </p:cNvSpPr>
          <p:nvPr>
            <p:ph type="pic" idx="2"/>
          </p:nvPr>
        </p:nvSpPr>
        <p:spPr>
          <a:xfrm>
            <a:off x="1325400" y="1686775"/>
            <a:ext cx="2006700" cy="2352600"/>
          </a:xfrm>
          <a:prstGeom prst="ellips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720000" y="836175"/>
            <a:ext cx="35196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16"/>
          <p:cNvSpPr txBox="1">
            <a:spLocks noGrp="1"/>
          </p:cNvSpPr>
          <p:nvPr>
            <p:ph type="subTitle" idx="1"/>
          </p:nvPr>
        </p:nvSpPr>
        <p:spPr>
          <a:xfrm>
            <a:off x="720000" y="3132225"/>
            <a:ext cx="35196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8" name="Google Shape;118;p16"/>
          <p:cNvSpPr>
            <a:spLocks noGrp="1"/>
          </p:cNvSpPr>
          <p:nvPr>
            <p:ph type="pic" idx="2"/>
          </p:nvPr>
        </p:nvSpPr>
        <p:spPr>
          <a:xfrm>
            <a:off x="5494925" y="851698"/>
            <a:ext cx="2456100" cy="3440100"/>
          </a:xfrm>
          <a:prstGeom prst="rect">
            <a:avLst/>
          </a:prstGeom>
          <a:noFill/>
          <a:ln>
            <a:noFill/>
          </a:ln>
        </p:spPr>
      </p:sp>
      <p:cxnSp>
        <p:nvCxnSpPr>
          <p:cNvPr id="119" name="Google Shape;119;p16"/>
          <p:cNvCxnSpPr/>
          <p:nvPr/>
        </p:nvCxnSpPr>
        <p:spPr>
          <a:xfrm>
            <a:off x="711204" y="-5325"/>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120" name="Google Shape;120;p16"/>
          <p:cNvCxnSpPr/>
          <p:nvPr/>
        </p:nvCxnSpPr>
        <p:spPr>
          <a:xfrm>
            <a:off x="8430779" y="0"/>
            <a:ext cx="0" cy="51435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0"/>
        <p:cNvGrpSpPr/>
        <p:nvPr/>
      </p:nvGrpSpPr>
      <p:grpSpPr>
        <a:xfrm>
          <a:off x="0" y="0"/>
          <a:ext cx="0" cy="0"/>
          <a:chOff x="0" y="0"/>
          <a:chExt cx="0" cy="0"/>
        </a:xfrm>
      </p:grpSpPr>
      <p:sp>
        <p:nvSpPr>
          <p:cNvPr id="151" name="Google Shape;151;p21"/>
          <p:cNvSpPr txBox="1">
            <a:spLocks noGrp="1"/>
          </p:cNvSpPr>
          <p:nvPr>
            <p:ph type="subTitle" idx="1"/>
          </p:nvPr>
        </p:nvSpPr>
        <p:spPr>
          <a:xfrm>
            <a:off x="720025" y="1585516"/>
            <a:ext cx="7704000" cy="6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52" name="Google Shape;152;p21"/>
          <p:cNvSpPr txBox="1">
            <a:spLocks noGrp="1"/>
          </p:cNvSpPr>
          <p:nvPr>
            <p:ph type="subTitle" idx="2"/>
          </p:nvPr>
        </p:nvSpPr>
        <p:spPr>
          <a:xfrm>
            <a:off x="719000" y="2763269"/>
            <a:ext cx="7704000" cy="6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53" name="Google Shape;153;p21"/>
          <p:cNvSpPr txBox="1">
            <a:spLocks noGrp="1"/>
          </p:cNvSpPr>
          <p:nvPr>
            <p:ph type="subTitle" idx="3"/>
          </p:nvPr>
        </p:nvSpPr>
        <p:spPr>
          <a:xfrm>
            <a:off x="720025" y="3938293"/>
            <a:ext cx="7704000" cy="6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54" name="Google Shape;154;p21"/>
          <p:cNvSpPr txBox="1">
            <a:spLocks noGrp="1"/>
          </p:cNvSpPr>
          <p:nvPr>
            <p:ph type="subTitle" idx="4"/>
          </p:nvPr>
        </p:nvSpPr>
        <p:spPr>
          <a:xfrm>
            <a:off x="720025" y="1168321"/>
            <a:ext cx="77040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1pPr>
            <a:lvl2pPr lvl="1" rtl="0">
              <a:lnSpc>
                <a:spcPct val="100000"/>
              </a:lnSpc>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2pPr>
            <a:lvl3pPr lvl="2"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3pPr>
            <a:lvl4pPr lvl="3"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4pPr>
            <a:lvl5pPr lvl="4"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5pPr>
            <a:lvl6pPr lvl="5"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6pPr>
            <a:lvl7pPr lvl="6"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7pPr>
            <a:lvl8pPr lvl="7"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8pPr>
            <a:lvl9pPr lvl="8" rtl="0">
              <a:lnSpc>
                <a:spcPct val="100000"/>
              </a:lnSpc>
              <a:spcBef>
                <a:spcPts val="1600"/>
              </a:spcBef>
              <a:spcAft>
                <a:spcPts val="160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9pPr>
          </a:lstStyle>
          <a:p>
            <a:endParaRPr/>
          </a:p>
        </p:txBody>
      </p:sp>
      <p:sp>
        <p:nvSpPr>
          <p:cNvPr id="155" name="Google Shape;155;p21"/>
          <p:cNvSpPr txBox="1">
            <a:spLocks noGrp="1"/>
          </p:cNvSpPr>
          <p:nvPr>
            <p:ph type="subTitle" idx="5"/>
          </p:nvPr>
        </p:nvSpPr>
        <p:spPr>
          <a:xfrm>
            <a:off x="718988" y="2345195"/>
            <a:ext cx="77040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1pPr>
            <a:lvl2pPr lvl="1" rtl="0">
              <a:lnSpc>
                <a:spcPct val="100000"/>
              </a:lnSpc>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2pPr>
            <a:lvl3pPr lvl="2"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3pPr>
            <a:lvl4pPr lvl="3"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4pPr>
            <a:lvl5pPr lvl="4"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5pPr>
            <a:lvl6pPr lvl="5"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6pPr>
            <a:lvl7pPr lvl="6"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7pPr>
            <a:lvl8pPr lvl="7"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8pPr>
            <a:lvl9pPr lvl="8" rtl="0">
              <a:lnSpc>
                <a:spcPct val="100000"/>
              </a:lnSpc>
              <a:spcBef>
                <a:spcPts val="1600"/>
              </a:spcBef>
              <a:spcAft>
                <a:spcPts val="160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9pPr>
          </a:lstStyle>
          <a:p>
            <a:endParaRPr/>
          </a:p>
        </p:txBody>
      </p:sp>
      <p:sp>
        <p:nvSpPr>
          <p:cNvPr id="156" name="Google Shape;156;p21"/>
          <p:cNvSpPr txBox="1">
            <a:spLocks noGrp="1"/>
          </p:cNvSpPr>
          <p:nvPr>
            <p:ph type="subTitle" idx="6"/>
          </p:nvPr>
        </p:nvSpPr>
        <p:spPr>
          <a:xfrm>
            <a:off x="720025" y="3510956"/>
            <a:ext cx="77040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1pPr>
            <a:lvl2pPr lvl="1" rtl="0">
              <a:lnSpc>
                <a:spcPct val="100000"/>
              </a:lnSpc>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2pPr>
            <a:lvl3pPr lvl="2"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3pPr>
            <a:lvl4pPr lvl="3"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4pPr>
            <a:lvl5pPr lvl="4"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5pPr>
            <a:lvl6pPr lvl="5"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6pPr>
            <a:lvl7pPr lvl="6"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7pPr>
            <a:lvl8pPr lvl="7"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8pPr>
            <a:lvl9pPr lvl="8" rtl="0">
              <a:lnSpc>
                <a:spcPct val="100000"/>
              </a:lnSpc>
              <a:spcBef>
                <a:spcPts val="1600"/>
              </a:spcBef>
              <a:spcAft>
                <a:spcPts val="160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9pPr>
          </a:lstStyle>
          <a:p>
            <a:endParaRPr/>
          </a:p>
        </p:txBody>
      </p:sp>
      <p:cxnSp>
        <p:nvCxnSpPr>
          <p:cNvPr id="157" name="Google Shape;157;p21"/>
          <p:cNvCxnSpPr/>
          <p:nvPr/>
        </p:nvCxnSpPr>
        <p:spPr>
          <a:xfrm>
            <a:off x="711204" y="-5325"/>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158" name="Google Shape;158;p21"/>
          <p:cNvCxnSpPr/>
          <p:nvPr/>
        </p:nvCxnSpPr>
        <p:spPr>
          <a:xfrm>
            <a:off x="8430779" y="0"/>
            <a:ext cx="0" cy="5143500"/>
          </a:xfrm>
          <a:prstGeom prst="straightConnector1">
            <a:avLst/>
          </a:prstGeom>
          <a:noFill/>
          <a:ln w="9525" cap="flat" cmpd="sng">
            <a:solidFill>
              <a:schemeClr val="accent1"/>
            </a:solidFill>
            <a:prstDash val="solid"/>
            <a:round/>
            <a:headEnd type="none" w="med" len="med"/>
            <a:tailEnd type="none" w="med" len="med"/>
          </a:ln>
        </p:spPr>
      </p:cxnSp>
      <p:sp>
        <p:nvSpPr>
          <p:cNvPr id="159" name="Google Shape;159;p21"/>
          <p:cNvSpPr txBox="1">
            <a:spLocks noGrp="1"/>
          </p:cNvSpPr>
          <p:nvPr>
            <p:ph type="title"/>
          </p:nvPr>
        </p:nvSpPr>
        <p:spPr>
          <a:xfrm>
            <a:off x="713225" y="537650"/>
            <a:ext cx="7717500" cy="5727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0" name="Google Shape;160;p21"/>
          <p:cNvSpPr/>
          <p:nvPr/>
        </p:nvSpPr>
        <p:spPr>
          <a:xfrm>
            <a:off x="8512595" y="4500075"/>
            <a:ext cx="523512" cy="523703"/>
          </a:xfrm>
          <a:custGeom>
            <a:avLst/>
            <a:gdLst/>
            <a:ahLst/>
            <a:cxnLst/>
            <a:rect l="l" t="t" r="r" b="b"/>
            <a:pathLst>
              <a:path w="10982" h="10986" extrusionOk="0">
                <a:moveTo>
                  <a:pt x="4709" y="1"/>
                </a:moveTo>
                <a:lnTo>
                  <a:pt x="4709" y="3603"/>
                </a:lnTo>
                <a:lnTo>
                  <a:pt x="2163" y="1056"/>
                </a:lnTo>
                <a:lnTo>
                  <a:pt x="1054" y="2163"/>
                </a:lnTo>
                <a:lnTo>
                  <a:pt x="3599" y="4709"/>
                </a:lnTo>
                <a:lnTo>
                  <a:pt x="1" y="4709"/>
                </a:lnTo>
                <a:lnTo>
                  <a:pt x="1" y="6277"/>
                </a:lnTo>
                <a:lnTo>
                  <a:pt x="3599" y="6277"/>
                </a:lnTo>
                <a:lnTo>
                  <a:pt x="1054" y="8824"/>
                </a:lnTo>
                <a:lnTo>
                  <a:pt x="2163" y="9930"/>
                </a:lnTo>
                <a:lnTo>
                  <a:pt x="4709" y="7383"/>
                </a:lnTo>
                <a:lnTo>
                  <a:pt x="4709" y="10986"/>
                </a:lnTo>
                <a:lnTo>
                  <a:pt x="6273" y="10986"/>
                </a:lnTo>
                <a:lnTo>
                  <a:pt x="6273" y="7383"/>
                </a:lnTo>
                <a:lnTo>
                  <a:pt x="8819" y="9930"/>
                </a:lnTo>
                <a:lnTo>
                  <a:pt x="9930" y="8824"/>
                </a:lnTo>
                <a:lnTo>
                  <a:pt x="7383" y="6277"/>
                </a:lnTo>
                <a:lnTo>
                  <a:pt x="10981" y="6277"/>
                </a:lnTo>
                <a:lnTo>
                  <a:pt x="10981" y="4709"/>
                </a:lnTo>
                <a:lnTo>
                  <a:pt x="7383" y="4709"/>
                </a:lnTo>
                <a:lnTo>
                  <a:pt x="9930" y="2163"/>
                </a:lnTo>
                <a:lnTo>
                  <a:pt x="8819" y="1056"/>
                </a:lnTo>
                <a:lnTo>
                  <a:pt x="6273" y="3601"/>
                </a:lnTo>
                <a:lnTo>
                  <a:pt x="6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61"/>
        <p:cNvGrpSpPr/>
        <p:nvPr/>
      </p:nvGrpSpPr>
      <p:grpSpPr>
        <a:xfrm>
          <a:off x="0" y="0"/>
          <a:ext cx="0" cy="0"/>
          <a:chOff x="0" y="0"/>
          <a:chExt cx="0" cy="0"/>
        </a:xfrm>
      </p:grpSpPr>
      <p:sp>
        <p:nvSpPr>
          <p:cNvPr id="162" name="Google Shape;162;p22"/>
          <p:cNvSpPr txBox="1">
            <a:spLocks noGrp="1"/>
          </p:cNvSpPr>
          <p:nvPr>
            <p:ph type="subTitle" idx="1"/>
          </p:nvPr>
        </p:nvSpPr>
        <p:spPr>
          <a:xfrm>
            <a:off x="1294375" y="1590275"/>
            <a:ext cx="7129800" cy="616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3" name="Google Shape;163;p22"/>
          <p:cNvSpPr txBox="1">
            <a:spLocks noGrp="1"/>
          </p:cNvSpPr>
          <p:nvPr>
            <p:ph type="subTitle" idx="2"/>
          </p:nvPr>
        </p:nvSpPr>
        <p:spPr>
          <a:xfrm>
            <a:off x="1294375" y="2722898"/>
            <a:ext cx="7129800" cy="616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4" name="Google Shape;164;p22"/>
          <p:cNvSpPr txBox="1">
            <a:spLocks noGrp="1"/>
          </p:cNvSpPr>
          <p:nvPr>
            <p:ph type="subTitle" idx="3"/>
          </p:nvPr>
        </p:nvSpPr>
        <p:spPr>
          <a:xfrm>
            <a:off x="1294375" y="3851625"/>
            <a:ext cx="7129800" cy="616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165" name="Google Shape;165;p22"/>
          <p:cNvSpPr txBox="1">
            <a:spLocks noGrp="1"/>
          </p:cNvSpPr>
          <p:nvPr>
            <p:ph type="subTitle" idx="4"/>
          </p:nvPr>
        </p:nvSpPr>
        <p:spPr>
          <a:xfrm>
            <a:off x="1294375" y="1329825"/>
            <a:ext cx="71298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1pPr>
            <a:lvl2pPr lvl="1" rtl="0">
              <a:lnSpc>
                <a:spcPct val="100000"/>
              </a:lnSpc>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2pPr>
            <a:lvl3pPr lvl="2"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3pPr>
            <a:lvl4pPr lvl="3"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4pPr>
            <a:lvl5pPr lvl="4"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5pPr>
            <a:lvl6pPr lvl="5"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6pPr>
            <a:lvl7pPr lvl="6"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7pPr>
            <a:lvl8pPr lvl="7"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8pPr>
            <a:lvl9pPr lvl="8" rtl="0">
              <a:lnSpc>
                <a:spcPct val="100000"/>
              </a:lnSpc>
              <a:spcBef>
                <a:spcPts val="1600"/>
              </a:spcBef>
              <a:spcAft>
                <a:spcPts val="160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9pPr>
          </a:lstStyle>
          <a:p>
            <a:endParaRPr/>
          </a:p>
        </p:txBody>
      </p:sp>
      <p:sp>
        <p:nvSpPr>
          <p:cNvPr id="166" name="Google Shape;166;p22"/>
          <p:cNvSpPr txBox="1">
            <a:spLocks noGrp="1"/>
          </p:cNvSpPr>
          <p:nvPr>
            <p:ph type="subTitle" idx="5"/>
          </p:nvPr>
        </p:nvSpPr>
        <p:spPr>
          <a:xfrm>
            <a:off x="1294375" y="2450325"/>
            <a:ext cx="71298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1pPr>
            <a:lvl2pPr lvl="1" rtl="0">
              <a:lnSpc>
                <a:spcPct val="100000"/>
              </a:lnSpc>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2pPr>
            <a:lvl3pPr lvl="2"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3pPr>
            <a:lvl4pPr lvl="3"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4pPr>
            <a:lvl5pPr lvl="4"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5pPr>
            <a:lvl6pPr lvl="5"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6pPr>
            <a:lvl7pPr lvl="6"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7pPr>
            <a:lvl8pPr lvl="7"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8pPr>
            <a:lvl9pPr lvl="8" rtl="0">
              <a:lnSpc>
                <a:spcPct val="100000"/>
              </a:lnSpc>
              <a:spcBef>
                <a:spcPts val="1600"/>
              </a:spcBef>
              <a:spcAft>
                <a:spcPts val="160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9pPr>
          </a:lstStyle>
          <a:p>
            <a:endParaRPr/>
          </a:p>
        </p:txBody>
      </p:sp>
      <p:sp>
        <p:nvSpPr>
          <p:cNvPr id="167" name="Google Shape;167;p22"/>
          <p:cNvSpPr txBox="1">
            <a:spLocks noGrp="1"/>
          </p:cNvSpPr>
          <p:nvPr>
            <p:ph type="subTitle" idx="6"/>
          </p:nvPr>
        </p:nvSpPr>
        <p:spPr>
          <a:xfrm>
            <a:off x="1294375" y="3587358"/>
            <a:ext cx="71298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1pPr>
            <a:lvl2pPr lvl="1" rtl="0">
              <a:lnSpc>
                <a:spcPct val="100000"/>
              </a:lnSpc>
              <a:spcBef>
                <a:spcPts val="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2pPr>
            <a:lvl3pPr lvl="2"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3pPr>
            <a:lvl4pPr lvl="3"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4pPr>
            <a:lvl5pPr lvl="4"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5pPr>
            <a:lvl6pPr lvl="5"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6pPr>
            <a:lvl7pPr lvl="6"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7pPr>
            <a:lvl8pPr lvl="7" rtl="0">
              <a:lnSpc>
                <a:spcPct val="100000"/>
              </a:lnSpc>
              <a:spcBef>
                <a:spcPts val="1600"/>
              </a:spcBef>
              <a:spcAft>
                <a:spcPts val="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8pPr>
            <a:lvl9pPr lvl="8" rtl="0">
              <a:lnSpc>
                <a:spcPct val="100000"/>
              </a:lnSpc>
              <a:spcBef>
                <a:spcPts val="1600"/>
              </a:spcBef>
              <a:spcAft>
                <a:spcPts val="1600"/>
              </a:spcAft>
              <a:buClr>
                <a:schemeClr val="dk1"/>
              </a:buClr>
              <a:buSzPts val="2400"/>
              <a:buFont typeface="Anek Gurmukhi ExtraBold"/>
              <a:buNone/>
              <a:defRPr sz="2400">
                <a:solidFill>
                  <a:schemeClr val="dk1"/>
                </a:solidFill>
                <a:latin typeface="Anek Gurmukhi ExtraBold"/>
                <a:ea typeface="Anek Gurmukhi ExtraBold"/>
                <a:cs typeface="Anek Gurmukhi ExtraBold"/>
                <a:sym typeface="Anek Gurmukhi ExtraBold"/>
              </a:defRPr>
            </a:lvl9pPr>
          </a:lstStyle>
          <a:p>
            <a:endParaRPr/>
          </a:p>
        </p:txBody>
      </p:sp>
      <p:cxnSp>
        <p:nvCxnSpPr>
          <p:cNvPr id="168" name="Google Shape;168;p22"/>
          <p:cNvCxnSpPr/>
          <p:nvPr/>
        </p:nvCxnSpPr>
        <p:spPr>
          <a:xfrm>
            <a:off x="711204" y="-5325"/>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169" name="Google Shape;169;p22"/>
          <p:cNvCxnSpPr/>
          <p:nvPr/>
        </p:nvCxnSpPr>
        <p:spPr>
          <a:xfrm>
            <a:off x="8430779" y="0"/>
            <a:ext cx="0" cy="5143500"/>
          </a:xfrm>
          <a:prstGeom prst="straightConnector1">
            <a:avLst/>
          </a:prstGeom>
          <a:noFill/>
          <a:ln w="9525" cap="flat" cmpd="sng">
            <a:solidFill>
              <a:schemeClr val="accent1"/>
            </a:solidFill>
            <a:prstDash val="solid"/>
            <a:round/>
            <a:headEnd type="none" w="med" len="med"/>
            <a:tailEnd type="none" w="med" len="med"/>
          </a:ln>
        </p:spPr>
      </p:cxnSp>
      <p:sp>
        <p:nvSpPr>
          <p:cNvPr id="170" name="Google Shape;170;p22"/>
          <p:cNvSpPr txBox="1">
            <a:spLocks noGrp="1"/>
          </p:cNvSpPr>
          <p:nvPr>
            <p:ph type="title"/>
          </p:nvPr>
        </p:nvSpPr>
        <p:spPr>
          <a:xfrm>
            <a:off x="713225" y="537650"/>
            <a:ext cx="7717500" cy="5727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1" name="Google Shape;171;p22"/>
          <p:cNvSpPr/>
          <p:nvPr/>
        </p:nvSpPr>
        <p:spPr>
          <a:xfrm>
            <a:off x="8588795" y="1680675"/>
            <a:ext cx="523512" cy="523703"/>
          </a:xfrm>
          <a:custGeom>
            <a:avLst/>
            <a:gdLst/>
            <a:ahLst/>
            <a:cxnLst/>
            <a:rect l="l" t="t" r="r" b="b"/>
            <a:pathLst>
              <a:path w="10982" h="10986" extrusionOk="0">
                <a:moveTo>
                  <a:pt x="4709" y="1"/>
                </a:moveTo>
                <a:lnTo>
                  <a:pt x="4709" y="3603"/>
                </a:lnTo>
                <a:lnTo>
                  <a:pt x="2163" y="1056"/>
                </a:lnTo>
                <a:lnTo>
                  <a:pt x="1054" y="2163"/>
                </a:lnTo>
                <a:lnTo>
                  <a:pt x="3599" y="4709"/>
                </a:lnTo>
                <a:lnTo>
                  <a:pt x="1" y="4709"/>
                </a:lnTo>
                <a:lnTo>
                  <a:pt x="1" y="6277"/>
                </a:lnTo>
                <a:lnTo>
                  <a:pt x="3599" y="6277"/>
                </a:lnTo>
                <a:lnTo>
                  <a:pt x="1054" y="8824"/>
                </a:lnTo>
                <a:lnTo>
                  <a:pt x="2163" y="9930"/>
                </a:lnTo>
                <a:lnTo>
                  <a:pt x="4709" y="7383"/>
                </a:lnTo>
                <a:lnTo>
                  <a:pt x="4709" y="10986"/>
                </a:lnTo>
                <a:lnTo>
                  <a:pt x="6273" y="10986"/>
                </a:lnTo>
                <a:lnTo>
                  <a:pt x="6273" y="7383"/>
                </a:lnTo>
                <a:lnTo>
                  <a:pt x="8819" y="9930"/>
                </a:lnTo>
                <a:lnTo>
                  <a:pt x="9930" y="8824"/>
                </a:lnTo>
                <a:lnTo>
                  <a:pt x="7383" y="6277"/>
                </a:lnTo>
                <a:lnTo>
                  <a:pt x="10981" y="6277"/>
                </a:lnTo>
                <a:lnTo>
                  <a:pt x="10981" y="4709"/>
                </a:lnTo>
                <a:lnTo>
                  <a:pt x="7383" y="4709"/>
                </a:lnTo>
                <a:lnTo>
                  <a:pt x="9930" y="2163"/>
                </a:lnTo>
                <a:lnTo>
                  <a:pt x="8819" y="1056"/>
                </a:lnTo>
                <a:lnTo>
                  <a:pt x="6273" y="3601"/>
                </a:lnTo>
                <a:lnTo>
                  <a:pt x="6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25"/>
        <p:cNvGrpSpPr/>
        <p:nvPr/>
      </p:nvGrpSpPr>
      <p:grpSpPr>
        <a:xfrm>
          <a:off x="0" y="0"/>
          <a:ext cx="0" cy="0"/>
          <a:chOff x="0" y="0"/>
          <a:chExt cx="0" cy="0"/>
        </a:xfrm>
      </p:grpSpPr>
      <p:cxnSp>
        <p:nvCxnSpPr>
          <p:cNvPr id="226" name="Google Shape;226;p27"/>
          <p:cNvCxnSpPr/>
          <p:nvPr/>
        </p:nvCxnSpPr>
        <p:spPr>
          <a:xfrm>
            <a:off x="711204" y="-5325"/>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227" name="Google Shape;227;p27"/>
          <p:cNvCxnSpPr/>
          <p:nvPr/>
        </p:nvCxnSpPr>
        <p:spPr>
          <a:xfrm>
            <a:off x="8430779" y="0"/>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228" name="Google Shape;228;p27"/>
          <p:cNvCxnSpPr/>
          <p:nvPr/>
        </p:nvCxnSpPr>
        <p:spPr>
          <a:xfrm rot="10800000">
            <a:off x="3600" y="539515"/>
            <a:ext cx="9140400" cy="0"/>
          </a:xfrm>
          <a:prstGeom prst="straightConnector1">
            <a:avLst/>
          </a:prstGeom>
          <a:noFill/>
          <a:ln w="9525" cap="flat" cmpd="sng">
            <a:solidFill>
              <a:schemeClr val="accent1"/>
            </a:solidFill>
            <a:prstDash val="solid"/>
            <a:round/>
            <a:headEnd type="none" w="med" len="med"/>
            <a:tailEnd type="none" w="med" len="med"/>
          </a:ln>
        </p:spPr>
      </p:cxnSp>
      <p:sp>
        <p:nvSpPr>
          <p:cNvPr id="229" name="Google Shape;229;p27"/>
          <p:cNvSpPr/>
          <p:nvPr/>
        </p:nvSpPr>
        <p:spPr>
          <a:xfrm>
            <a:off x="0" y="4609300"/>
            <a:ext cx="9151200" cy="52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30"/>
        <p:cNvGrpSpPr/>
        <p:nvPr/>
      </p:nvGrpSpPr>
      <p:grpSpPr>
        <a:xfrm>
          <a:off x="0" y="0"/>
          <a:ext cx="0" cy="0"/>
          <a:chOff x="0" y="0"/>
          <a:chExt cx="0" cy="0"/>
        </a:xfrm>
      </p:grpSpPr>
      <p:cxnSp>
        <p:nvCxnSpPr>
          <p:cNvPr id="231" name="Google Shape;231;p28"/>
          <p:cNvCxnSpPr/>
          <p:nvPr/>
        </p:nvCxnSpPr>
        <p:spPr>
          <a:xfrm>
            <a:off x="711204" y="-5325"/>
            <a:ext cx="0" cy="5143500"/>
          </a:xfrm>
          <a:prstGeom prst="straightConnector1">
            <a:avLst/>
          </a:prstGeom>
          <a:noFill/>
          <a:ln w="9525" cap="flat" cmpd="sng">
            <a:solidFill>
              <a:schemeClr val="accent1"/>
            </a:solidFill>
            <a:prstDash val="solid"/>
            <a:round/>
            <a:headEnd type="none" w="med" len="med"/>
            <a:tailEnd type="none" w="med" len="med"/>
          </a:ln>
        </p:spPr>
      </p:cxnSp>
      <p:cxnSp>
        <p:nvCxnSpPr>
          <p:cNvPr id="232" name="Google Shape;232;p28"/>
          <p:cNvCxnSpPr/>
          <p:nvPr/>
        </p:nvCxnSpPr>
        <p:spPr>
          <a:xfrm>
            <a:off x="8430779" y="0"/>
            <a:ext cx="0" cy="5143500"/>
          </a:xfrm>
          <a:prstGeom prst="straightConnector1">
            <a:avLst/>
          </a:prstGeom>
          <a:noFill/>
          <a:ln w="9525" cap="flat" cmpd="sng">
            <a:solidFill>
              <a:schemeClr val="accent1"/>
            </a:solidFill>
            <a:prstDash val="solid"/>
            <a:round/>
            <a:headEnd type="none" w="med" len="med"/>
            <a:tailEnd type="none" w="med" len="med"/>
          </a:ln>
        </p:spPr>
      </p:cxnSp>
      <p:sp>
        <p:nvSpPr>
          <p:cNvPr id="233" name="Google Shape;233;p28"/>
          <p:cNvSpPr/>
          <p:nvPr/>
        </p:nvSpPr>
        <p:spPr>
          <a:xfrm>
            <a:off x="8512595" y="4500075"/>
            <a:ext cx="523512" cy="523703"/>
          </a:xfrm>
          <a:custGeom>
            <a:avLst/>
            <a:gdLst/>
            <a:ahLst/>
            <a:cxnLst/>
            <a:rect l="l" t="t" r="r" b="b"/>
            <a:pathLst>
              <a:path w="10982" h="10986" extrusionOk="0">
                <a:moveTo>
                  <a:pt x="4709" y="1"/>
                </a:moveTo>
                <a:lnTo>
                  <a:pt x="4709" y="3603"/>
                </a:lnTo>
                <a:lnTo>
                  <a:pt x="2163" y="1056"/>
                </a:lnTo>
                <a:lnTo>
                  <a:pt x="1054" y="2163"/>
                </a:lnTo>
                <a:lnTo>
                  <a:pt x="3599" y="4709"/>
                </a:lnTo>
                <a:lnTo>
                  <a:pt x="1" y="4709"/>
                </a:lnTo>
                <a:lnTo>
                  <a:pt x="1" y="6277"/>
                </a:lnTo>
                <a:lnTo>
                  <a:pt x="3599" y="6277"/>
                </a:lnTo>
                <a:lnTo>
                  <a:pt x="1054" y="8824"/>
                </a:lnTo>
                <a:lnTo>
                  <a:pt x="2163" y="9930"/>
                </a:lnTo>
                <a:lnTo>
                  <a:pt x="4709" y="7383"/>
                </a:lnTo>
                <a:lnTo>
                  <a:pt x="4709" y="10986"/>
                </a:lnTo>
                <a:lnTo>
                  <a:pt x="6273" y="10986"/>
                </a:lnTo>
                <a:lnTo>
                  <a:pt x="6273" y="7383"/>
                </a:lnTo>
                <a:lnTo>
                  <a:pt x="8819" y="9930"/>
                </a:lnTo>
                <a:lnTo>
                  <a:pt x="9930" y="8824"/>
                </a:lnTo>
                <a:lnTo>
                  <a:pt x="7383" y="6277"/>
                </a:lnTo>
                <a:lnTo>
                  <a:pt x="10981" y="6277"/>
                </a:lnTo>
                <a:lnTo>
                  <a:pt x="10981" y="4709"/>
                </a:lnTo>
                <a:lnTo>
                  <a:pt x="7383" y="4709"/>
                </a:lnTo>
                <a:lnTo>
                  <a:pt x="9930" y="2163"/>
                </a:lnTo>
                <a:lnTo>
                  <a:pt x="8819" y="1056"/>
                </a:lnTo>
                <a:lnTo>
                  <a:pt x="6273" y="3601"/>
                </a:lnTo>
                <a:lnTo>
                  <a:pt x="6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7658"/>
            <a:ext cx="7717500" cy="572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3500"/>
              <a:buFont typeface="Anek Gurmukhi ExtraBold"/>
              <a:buNone/>
              <a:defRPr sz="3500">
                <a:solidFill>
                  <a:schemeClr val="dk1"/>
                </a:solidFill>
                <a:latin typeface="Anek Gurmukhi ExtraBold"/>
                <a:ea typeface="Anek Gurmukhi ExtraBold"/>
                <a:cs typeface="Anek Gurmukhi ExtraBold"/>
                <a:sym typeface="Anek Gurmukhi ExtraBold"/>
              </a:defRPr>
            </a:lvl1pPr>
            <a:lvl2pPr lvl="1" rtl="0">
              <a:lnSpc>
                <a:spcPct val="100000"/>
              </a:lnSpc>
              <a:spcBef>
                <a:spcPts val="0"/>
              </a:spcBef>
              <a:spcAft>
                <a:spcPts val="0"/>
              </a:spcAft>
              <a:buClr>
                <a:schemeClr val="dk1"/>
              </a:buClr>
              <a:buSzPts val="3500"/>
              <a:buFont typeface="Anek Gurmukhi ExtraBold"/>
              <a:buNone/>
              <a:defRPr sz="3500">
                <a:solidFill>
                  <a:schemeClr val="dk1"/>
                </a:solidFill>
                <a:latin typeface="Anek Gurmukhi ExtraBold"/>
                <a:ea typeface="Anek Gurmukhi ExtraBold"/>
                <a:cs typeface="Anek Gurmukhi ExtraBold"/>
                <a:sym typeface="Anek Gurmukhi ExtraBold"/>
              </a:defRPr>
            </a:lvl2pPr>
            <a:lvl3pPr lvl="2" rtl="0">
              <a:lnSpc>
                <a:spcPct val="100000"/>
              </a:lnSpc>
              <a:spcBef>
                <a:spcPts val="0"/>
              </a:spcBef>
              <a:spcAft>
                <a:spcPts val="0"/>
              </a:spcAft>
              <a:buClr>
                <a:schemeClr val="dk1"/>
              </a:buClr>
              <a:buSzPts val="3500"/>
              <a:buFont typeface="Anek Gurmukhi ExtraBold"/>
              <a:buNone/>
              <a:defRPr sz="3500">
                <a:solidFill>
                  <a:schemeClr val="dk1"/>
                </a:solidFill>
                <a:latin typeface="Anek Gurmukhi ExtraBold"/>
                <a:ea typeface="Anek Gurmukhi ExtraBold"/>
                <a:cs typeface="Anek Gurmukhi ExtraBold"/>
                <a:sym typeface="Anek Gurmukhi ExtraBold"/>
              </a:defRPr>
            </a:lvl3pPr>
            <a:lvl4pPr lvl="3" rtl="0">
              <a:lnSpc>
                <a:spcPct val="100000"/>
              </a:lnSpc>
              <a:spcBef>
                <a:spcPts val="0"/>
              </a:spcBef>
              <a:spcAft>
                <a:spcPts val="0"/>
              </a:spcAft>
              <a:buClr>
                <a:schemeClr val="dk1"/>
              </a:buClr>
              <a:buSzPts val="3500"/>
              <a:buFont typeface="Anek Gurmukhi ExtraBold"/>
              <a:buNone/>
              <a:defRPr sz="3500">
                <a:solidFill>
                  <a:schemeClr val="dk1"/>
                </a:solidFill>
                <a:latin typeface="Anek Gurmukhi ExtraBold"/>
                <a:ea typeface="Anek Gurmukhi ExtraBold"/>
                <a:cs typeface="Anek Gurmukhi ExtraBold"/>
                <a:sym typeface="Anek Gurmukhi ExtraBold"/>
              </a:defRPr>
            </a:lvl4pPr>
            <a:lvl5pPr lvl="4" rtl="0">
              <a:lnSpc>
                <a:spcPct val="100000"/>
              </a:lnSpc>
              <a:spcBef>
                <a:spcPts val="0"/>
              </a:spcBef>
              <a:spcAft>
                <a:spcPts val="0"/>
              </a:spcAft>
              <a:buClr>
                <a:schemeClr val="dk1"/>
              </a:buClr>
              <a:buSzPts val="3500"/>
              <a:buFont typeface="Anek Gurmukhi ExtraBold"/>
              <a:buNone/>
              <a:defRPr sz="3500">
                <a:solidFill>
                  <a:schemeClr val="dk1"/>
                </a:solidFill>
                <a:latin typeface="Anek Gurmukhi ExtraBold"/>
                <a:ea typeface="Anek Gurmukhi ExtraBold"/>
                <a:cs typeface="Anek Gurmukhi ExtraBold"/>
                <a:sym typeface="Anek Gurmukhi ExtraBold"/>
              </a:defRPr>
            </a:lvl5pPr>
            <a:lvl6pPr lvl="5" rtl="0">
              <a:lnSpc>
                <a:spcPct val="100000"/>
              </a:lnSpc>
              <a:spcBef>
                <a:spcPts val="0"/>
              </a:spcBef>
              <a:spcAft>
                <a:spcPts val="0"/>
              </a:spcAft>
              <a:buClr>
                <a:schemeClr val="dk1"/>
              </a:buClr>
              <a:buSzPts val="3500"/>
              <a:buFont typeface="Anek Gurmukhi ExtraBold"/>
              <a:buNone/>
              <a:defRPr sz="3500">
                <a:solidFill>
                  <a:schemeClr val="dk1"/>
                </a:solidFill>
                <a:latin typeface="Anek Gurmukhi ExtraBold"/>
                <a:ea typeface="Anek Gurmukhi ExtraBold"/>
                <a:cs typeface="Anek Gurmukhi ExtraBold"/>
                <a:sym typeface="Anek Gurmukhi ExtraBold"/>
              </a:defRPr>
            </a:lvl6pPr>
            <a:lvl7pPr lvl="6" rtl="0">
              <a:lnSpc>
                <a:spcPct val="100000"/>
              </a:lnSpc>
              <a:spcBef>
                <a:spcPts val="0"/>
              </a:spcBef>
              <a:spcAft>
                <a:spcPts val="0"/>
              </a:spcAft>
              <a:buClr>
                <a:schemeClr val="dk1"/>
              </a:buClr>
              <a:buSzPts val="3500"/>
              <a:buFont typeface="Anek Gurmukhi ExtraBold"/>
              <a:buNone/>
              <a:defRPr sz="3500">
                <a:solidFill>
                  <a:schemeClr val="dk1"/>
                </a:solidFill>
                <a:latin typeface="Anek Gurmukhi ExtraBold"/>
                <a:ea typeface="Anek Gurmukhi ExtraBold"/>
                <a:cs typeface="Anek Gurmukhi ExtraBold"/>
                <a:sym typeface="Anek Gurmukhi ExtraBold"/>
              </a:defRPr>
            </a:lvl7pPr>
            <a:lvl8pPr lvl="7" rtl="0">
              <a:lnSpc>
                <a:spcPct val="100000"/>
              </a:lnSpc>
              <a:spcBef>
                <a:spcPts val="0"/>
              </a:spcBef>
              <a:spcAft>
                <a:spcPts val="0"/>
              </a:spcAft>
              <a:buClr>
                <a:schemeClr val="dk1"/>
              </a:buClr>
              <a:buSzPts val="3500"/>
              <a:buFont typeface="Anek Gurmukhi ExtraBold"/>
              <a:buNone/>
              <a:defRPr sz="3500">
                <a:solidFill>
                  <a:schemeClr val="dk1"/>
                </a:solidFill>
                <a:latin typeface="Anek Gurmukhi ExtraBold"/>
                <a:ea typeface="Anek Gurmukhi ExtraBold"/>
                <a:cs typeface="Anek Gurmukhi ExtraBold"/>
                <a:sym typeface="Anek Gurmukhi ExtraBold"/>
              </a:defRPr>
            </a:lvl8pPr>
            <a:lvl9pPr lvl="8" rtl="0">
              <a:lnSpc>
                <a:spcPct val="100000"/>
              </a:lnSpc>
              <a:spcBef>
                <a:spcPts val="0"/>
              </a:spcBef>
              <a:spcAft>
                <a:spcPts val="0"/>
              </a:spcAft>
              <a:buClr>
                <a:schemeClr val="dk1"/>
              </a:buClr>
              <a:buSzPts val="3500"/>
              <a:buFont typeface="Anek Gurmukhi ExtraBold"/>
              <a:buNone/>
              <a:defRPr sz="3500">
                <a:solidFill>
                  <a:schemeClr val="dk1"/>
                </a:solidFill>
                <a:latin typeface="Anek Gurmukhi ExtraBold"/>
                <a:ea typeface="Anek Gurmukhi ExtraBold"/>
                <a:cs typeface="Anek Gurmukhi ExtraBold"/>
                <a:sym typeface="Anek Gurmukhi ExtraBol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lexandria Light"/>
              <a:buChar char="●"/>
              <a:defRPr>
                <a:solidFill>
                  <a:schemeClr val="dk2"/>
                </a:solidFill>
                <a:latin typeface="Alexandria Light"/>
                <a:ea typeface="Alexandria Light"/>
                <a:cs typeface="Alexandria Light"/>
                <a:sym typeface="Alexandria Light"/>
              </a:defRPr>
            </a:lvl1pPr>
            <a:lvl2pPr marL="914400" lvl="1" indent="-317500">
              <a:lnSpc>
                <a:spcPct val="115000"/>
              </a:lnSpc>
              <a:spcBef>
                <a:spcPts val="1600"/>
              </a:spcBef>
              <a:spcAft>
                <a:spcPts val="0"/>
              </a:spcAft>
              <a:buClr>
                <a:schemeClr val="dk2"/>
              </a:buClr>
              <a:buSzPts val="1400"/>
              <a:buFont typeface="Alexandria Light"/>
              <a:buChar char="○"/>
              <a:defRPr>
                <a:solidFill>
                  <a:schemeClr val="dk2"/>
                </a:solidFill>
                <a:latin typeface="Alexandria Light"/>
                <a:ea typeface="Alexandria Light"/>
                <a:cs typeface="Alexandria Light"/>
                <a:sym typeface="Alexandria Light"/>
              </a:defRPr>
            </a:lvl2pPr>
            <a:lvl3pPr marL="1371600" lvl="2" indent="-317500">
              <a:lnSpc>
                <a:spcPct val="115000"/>
              </a:lnSpc>
              <a:spcBef>
                <a:spcPts val="1600"/>
              </a:spcBef>
              <a:spcAft>
                <a:spcPts val="0"/>
              </a:spcAft>
              <a:buClr>
                <a:schemeClr val="dk2"/>
              </a:buClr>
              <a:buSzPts val="1400"/>
              <a:buFont typeface="Alexandria Light"/>
              <a:buChar char="■"/>
              <a:defRPr>
                <a:solidFill>
                  <a:schemeClr val="dk2"/>
                </a:solidFill>
                <a:latin typeface="Alexandria Light"/>
                <a:ea typeface="Alexandria Light"/>
                <a:cs typeface="Alexandria Light"/>
                <a:sym typeface="Alexandria Light"/>
              </a:defRPr>
            </a:lvl3pPr>
            <a:lvl4pPr marL="1828800" lvl="3" indent="-317500">
              <a:lnSpc>
                <a:spcPct val="115000"/>
              </a:lnSpc>
              <a:spcBef>
                <a:spcPts val="1600"/>
              </a:spcBef>
              <a:spcAft>
                <a:spcPts val="0"/>
              </a:spcAft>
              <a:buClr>
                <a:schemeClr val="dk2"/>
              </a:buClr>
              <a:buSzPts val="1400"/>
              <a:buFont typeface="Alexandria Light"/>
              <a:buChar char="●"/>
              <a:defRPr>
                <a:solidFill>
                  <a:schemeClr val="dk2"/>
                </a:solidFill>
                <a:latin typeface="Alexandria Light"/>
                <a:ea typeface="Alexandria Light"/>
                <a:cs typeface="Alexandria Light"/>
                <a:sym typeface="Alexandria Light"/>
              </a:defRPr>
            </a:lvl4pPr>
            <a:lvl5pPr marL="2286000" lvl="4" indent="-317500">
              <a:lnSpc>
                <a:spcPct val="115000"/>
              </a:lnSpc>
              <a:spcBef>
                <a:spcPts val="1600"/>
              </a:spcBef>
              <a:spcAft>
                <a:spcPts val="0"/>
              </a:spcAft>
              <a:buClr>
                <a:schemeClr val="dk2"/>
              </a:buClr>
              <a:buSzPts val="1400"/>
              <a:buFont typeface="Alexandria Light"/>
              <a:buChar char="○"/>
              <a:defRPr>
                <a:solidFill>
                  <a:schemeClr val="dk2"/>
                </a:solidFill>
                <a:latin typeface="Alexandria Light"/>
                <a:ea typeface="Alexandria Light"/>
                <a:cs typeface="Alexandria Light"/>
                <a:sym typeface="Alexandria Light"/>
              </a:defRPr>
            </a:lvl5pPr>
            <a:lvl6pPr marL="2743200" lvl="5" indent="-317500">
              <a:lnSpc>
                <a:spcPct val="115000"/>
              </a:lnSpc>
              <a:spcBef>
                <a:spcPts val="1600"/>
              </a:spcBef>
              <a:spcAft>
                <a:spcPts val="0"/>
              </a:spcAft>
              <a:buClr>
                <a:schemeClr val="dk2"/>
              </a:buClr>
              <a:buSzPts val="1400"/>
              <a:buFont typeface="Alexandria Light"/>
              <a:buChar char="■"/>
              <a:defRPr>
                <a:solidFill>
                  <a:schemeClr val="dk2"/>
                </a:solidFill>
                <a:latin typeface="Alexandria Light"/>
                <a:ea typeface="Alexandria Light"/>
                <a:cs typeface="Alexandria Light"/>
                <a:sym typeface="Alexandria Light"/>
              </a:defRPr>
            </a:lvl6pPr>
            <a:lvl7pPr marL="3200400" lvl="6" indent="-317500">
              <a:lnSpc>
                <a:spcPct val="115000"/>
              </a:lnSpc>
              <a:spcBef>
                <a:spcPts val="1600"/>
              </a:spcBef>
              <a:spcAft>
                <a:spcPts val="0"/>
              </a:spcAft>
              <a:buClr>
                <a:schemeClr val="dk2"/>
              </a:buClr>
              <a:buSzPts val="1400"/>
              <a:buFont typeface="Alexandria Light"/>
              <a:buChar char="●"/>
              <a:defRPr>
                <a:solidFill>
                  <a:schemeClr val="dk2"/>
                </a:solidFill>
                <a:latin typeface="Alexandria Light"/>
                <a:ea typeface="Alexandria Light"/>
                <a:cs typeface="Alexandria Light"/>
                <a:sym typeface="Alexandria Light"/>
              </a:defRPr>
            </a:lvl7pPr>
            <a:lvl8pPr marL="3657600" lvl="7" indent="-317500">
              <a:lnSpc>
                <a:spcPct val="115000"/>
              </a:lnSpc>
              <a:spcBef>
                <a:spcPts val="1600"/>
              </a:spcBef>
              <a:spcAft>
                <a:spcPts val="0"/>
              </a:spcAft>
              <a:buClr>
                <a:schemeClr val="dk2"/>
              </a:buClr>
              <a:buSzPts val="1400"/>
              <a:buFont typeface="Alexandria Light"/>
              <a:buChar char="○"/>
              <a:defRPr>
                <a:solidFill>
                  <a:schemeClr val="dk2"/>
                </a:solidFill>
                <a:latin typeface="Alexandria Light"/>
                <a:ea typeface="Alexandria Light"/>
                <a:cs typeface="Alexandria Light"/>
                <a:sym typeface="Alexandria Light"/>
              </a:defRPr>
            </a:lvl8pPr>
            <a:lvl9pPr marL="4114800" lvl="8" indent="-317500">
              <a:lnSpc>
                <a:spcPct val="115000"/>
              </a:lnSpc>
              <a:spcBef>
                <a:spcPts val="1600"/>
              </a:spcBef>
              <a:spcAft>
                <a:spcPts val="1600"/>
              </a:spcAft>
              <a:buClr>
                <a:schemeClr val="dk2"/>
              </a:buClr>
              <a:buSzPts val="1400"/>
              <a:buFont typeface="Alexandria Light"/>
              <a:buChar char="■"/>
              <a:defRPr>
                <a:solidFill>
                  <a:schemeClr val="dk2"/>
                </a:solidFill>
                <a:latin typeface="Alexandria Light"/>
                <a:ea typeface="Alexandria Light"/>
                <a:cs typeface="Alexandria Light"/>
                <a:sym typeface="Alexandri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8" r:id="rId4"/>
    <p:sldLayoutId id="2147483662" r:id="rId5"/>
    <p:sldLayoutId id="2147483667" r:id="rId6"/>
    <p:sldLayoutId id="2147483668" r:id="rId7"/>
    <p:sldLayoutId id="2147483673" r:id="rId8"/>
    <p:sldLayoutId id="214748367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a:stretch>
            <a:fillRect t="-9000" b="-9000"/>
          </a:stretch>
        </a:blipFill>
        <a:effectLst/>
      </p:bgPr>
    </p:bg>
    <p:spTree>
      <p:nvGrpSpPr>
        <p:cNvPr id="1" name="Shape 243"/>
        <p:cNvGrpSpPr/>
        <p:nvPr/>
      </p:nvGrpSpPr>
      <p:grpSpPr>
        <a:xfrm>
          <a:off x="0" y="0"/>
          <a:ext cx="0" cy="0"/>
          <a:chOff x="0" y="0"/>
          <a:chExt cx="0" cy="0"/>
        </a:xfrm>
      </p:grpSpPr>
      <p:sp>
        <p:nvSpPr>
          <p:cNvPr id="244" name="Google Shape;244;p32"/>
          <p:cNvSpPr txBox="1">
            <a:spLocks noGrp="1"/>
          </p:cNvSpPr>
          <p:nvPr>
            <p:ph type="title"/>
          </p:nvPr>
        </p:nvSpPr>
        <p:spPr>
          <a:xfrm>
            <a:off x="713250" y="1330133"/>
            <a:ext cx="7717500" cy="1693689"/>
          </a:xfrm>
          <a:prstGeom prst="rect">
            <a:avLst/>
          </a:prstGeom>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3600">
                <a:solidFill>
                  <a:schemeClr val="tx2"/>
                </a:solidFill>
                <a:latin typeface="Anek Gurmukhi ExtraBold"/>
                <a:ea typeface="Anek Gurmukhi ExtraBold"/>
                <a:cs typeface="Anek Gurmukhi ExtraBold"/>
                <a:sym typeface="Anek Gurmukhi ExtraBold"/>
              </a:rPr>
              <a:t>Customer Segmentation with Principal Component Analysis</a:t>
            </a:r>
            <a:endParaRPr sz="3600">
              <a:solidFill>
                <a:schemeClr val="tx2"/>
              </a:solidFill>
              <a:latin typeface="Anek Gurmukhi ExtraBold"/>
              <a:ea typeface="Anek Gurmukhi ExtraBold"/>
              <a:cs typeface="Anek Gurmukhi ExtraBold"/>
              <a:sym typeface="Anek Gurmukhi ExtraBold"/>
            </a:endParaRPr>
          </a:p>
        </p:txBody>
      </p:sp>
      <p:cxnSp>
        <p:nvCxnSpPr>
          <p:cNvPr id="248" name="Google Shape;248;p32"/>
          <p:cNvCxnSpPr/>
          <p:nvPr/>
        </p:nvCxnSpPr>
        <p:spPr>
          <a:xfrm rot="10800000">
            <a:off x="7419500" y="3613650"/>
            <a:ext cx="0" cy="1006200"/>
          </a:xfrm>
          <a:prstGeom prst="straightConnector1">
            <a:avLst/>
          </a:prstGeom>
          <a:noFill/>
          <a:ln w="9525" cap="flat" cmpd="sng">
            <a:solidFill>
              <a:schemeClr val="accent1"/>
            </a:solidFill>
            <a:prstDash val="solid"/>
            <a:round/>
            <a:headEnd type="none" w="med" len="med"/>
            <a:tailEnd type="none" w="med" len="med"/>
          </a:ln>
        </p:spPr>
      </p:cxnSp>
      <p:cxnSp>
        <p:nvCxnSpPr>
          <p:cNvPr id="249" name="Google Shape;249;p32">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CE37E-8D78-3970-B208-6DAF8349E384}"/>
              </a:ext>
            </a:extLst>
          </p:cNvPr>
          <p:cNvSpPr>
            <a:spLocks noGrp="1"/>
          </p:cNvSpPr>
          <p:nvPr>
            <p:ph type="title"/>
          </p:nvPr>
        </p:nvSpPr>
        <p:spPr>
          <a:xfrm>
            <a:off x="720000" y="255038"/>
            <a:ext cx="3404528" cy="596660"/>
          </a:xfrm>
        </p:spPr>
        <p:txBody>
          <a:bodyPr/>
          <a:lstStyle/>
          <a:p>
            <a:r>
              <a:rPr lang="en-US"/>
              <a:t>Intuition </a:t>
            </a:r>
          </a:p>
        </p:txBody>
      </p:sp>
      <p:sp>
        <p:nvSpPr>
          <p:cNvPr id="3" name="Subtitle 2">
            <a:extLst>
              <a:ext uri="{FF2B5EF4-FFF2-40B4-BE49-F238E27FC236}">
                <a16:creationId xmlns:a16="http://schemas.microsoft.com/office/drawing/2014/main" id="{4CDFABD2-76E9-4063-4B70-609233047245}"/>
              </a:ext>
            </a:extLst>
          </p:cNvPr>
          <p:cNvSpPr>
            <a:spLocks noGrp="1"/>
          </p:cNvSpPr>
          <p:nvPr>
            <p:ph type="subTitle" idx="1"/>
          </p:nvPr>
        </p:nvSpPr>
        <p:spPr>
          <a:xfrm>
            <a:off x="720000" y="765243"/>
            <a:ext cx="1893498" cy="466927"/>
          </a:xfrm>
        </p:spPr>
        <p:txBody>
          <a:bodyPr/>
          <a:lstStyle/>
          <a:p>
            <a:endParaRPr lang="en-US"/>
          </a:p>
        </p:txBody>
      </p:sp>
      <p:sp>
        <p:nvSpPr>
          <p:cNvPr id="4" name="Picture Placeholder 3">
            <a:extLst>
              <a:ext uri="{FF2B5EF4-FFF2-40B4-BE49-F238E27FC236}">
                <a16:creationId xmlns:a16="http://schemas.microsoft.com/office/drawing/2014/main" id="{A7AA4690-F3BC-AD5E-827C-16054584336F}"/>
              </a:ext>
            </a:extLst>
          </p:cNvPr>
          <p:cNvSpPr>
            <a:spLocks noGrp="1"/>
          </p:cNvSpPr>
          <p:nvPr>
            <p:ph type="pic" idx="2"/>
          </p:nvPr>
        </p:nvSpPr>
        <p:spPr>
          <a:xfrm>
            <a:off x="2846962" y="851698"/>
            <a:ext cx="5104063" cy="3440100"/>
          </a:xfrm>
        </p:spPr>
        <p:txBody>
          <a:bodyPr/>
          <a:lstStyle/>
          <a:p>
            <a:endParaRPr lang="en-IN"/>
          </a:p>
        </p:txBody>
      </p:sp>
      <p:pic>
        <p:nvPicPr>
          <p:cNvPr id="6" name="Screen Recording 2023-04-30 at 5.14.44 PM.mov">
            <a:hlinkClick r:id="" action="ppaction://media"/>
            <a:extLst>
              <a:ext uri="{FF2B5EF4-FFF2-40B4-BE49-F238E27FC236}">
                <a16:creationId xmlns:a16="http://schemas.microsoft.com/office/drawing/2014/main" id="{797C66BE-CE5B-E761-D2CD-C8854263BB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412"/>
            <a:ext cx="9144000" cy="5038725"/>
          </a:xfrm>
          <a:prstGeom prst="rect">
            <a:avLst/>
          </a:prstGeom>
        </p:spPr>
      </p:pic>
    </p:spTree>
    <p:extLst>
      <p:ext uri="{BB962C8B-B14F-4D97-AF65-F5344CB8AC3E}">
        <p14:creationId xmlns:p14="http://schemas.microsoft.com/office/powerpoint/2010/main" val="85611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176F-2E07-2E7E-D415-578073E77BDA}"/>
              </a:ext>
            </a:extLst>
          </p:cNvPr>
          <p:cNvSpPr>
            <a:spLocks noGrp="1"/>
          </p:cNvSpPr>
          <p:nvPr>
            <p:ph type="title"/>
          </p:nvPr>
        </p:nvSpPr>
        <p:spPr>
          <a:xfrm>
            <a:off x="791336" y="136187"/>
            <a:ext cx="3448264" cy="1050588"/>
          </a:xfrm>
        </p:spPr>
        <p:txBody>
          <a:bodyPr/>
          <a:lstStyle/>
          <a:p>
            <a:r>
              <a:rPr lang="en-US" sz="2400"/>
              <a:t>Pythagorean Theorem as player in PCA </a:t>
            </a:r>
            <a:br>
              <a:rPr lang="en-US" sz="1800"/>
            </a:br>
            <a:endParaRPr lang="en-US" sz="1800"/>
          </a:p>
        </p:txBody>
      </p:sp>
      <p:sp>
        <p:nvSpPr>
          <p:cNvPr id="3" name="Subtitle 2">
            <a:extLst>
              <a:ext uri="{FF2B5EF4-FFF2-40B4-BE49-F238E27FC236}">
                <a16:creationId xmlns:a16="http://schemas.microsoft.com/office/drawing/2014/main" id="{B0B5158A-C054-1BFA-DFB0-48549AC54659}"/>
              </a:ext>
            </a:extLst>
          </p:cNvPr>
          <p:cNvSpPr>
            <a:spLocks noGrp="1"/>
          </p:cNvSpPr>
          <p:nvPr>
            <p:ph type="subTitle" idx="1"/>
          </p:nvPr>
        </p:nvSpPr>
        <p:spPr>
          <a:xfrm>
            <a:off x="791336" y="928150"/>
            <a:ext cx="2158120" cy="467513"/>
          </a:xfrm>
        </p:spPr>
        <p:txBody>
          <a:bodyPr/>
          <a:lstStyle/>
          <a:p>
            <a:endParaRPr lang="en-US"/>
          </a:p>
        </p:txBody>
      </p:sp>
      <p:pic>
        <p:nvPicPr>
          <p:cNvPr id="18" name="Picture 17" descr="A picture containing icon&#10;&#10;Description automatically generated">
            <a:extLst>
              <a:ext uri="{FF2B5EF4-FFF2-40B4-BE49-F238E27FC236}">
                <a16:creationId xmlns:a16="http://schemas.microsoft.com/office/drawing/2014/main" id="{8AE15AF2-5B4C-3EF3-ACB0-266B765BD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3" y="857423"/>
            <a:ext cx="2232025" cy="608965"/>
          </a:xfrm>
          <a:prstGeom prst="rect">
            <a:avLst/>
          </a:prstGeom>
        </p:spPr>
      </p:pic>
      <p:pic>
        <p:nvPicPr>
          <p:cNvPr id="24" name="Picture 23" descr="Chart, line chart&#10;&#10;Description automatically generated">
            <a:extLst>
              <a:ext uri="{FF2B5EF4-FFF2-40B4-BE49-F238E27FC236}">
                <a16:creationId xmlns:a16="http://schemas.microsoft.com/office/drawing/2014/main" id="{569156D4-A923-7E75-E466-B46011834EB0}"/>
              </a:ext>
            </a:extLst>
          </p:cNvPr>
          <p:cNvPicPr>
            <a:picLocks noChangeAspect="1"/>
          </p:cNvPicPr>
          <p:nvPr/>
        </p:nvPicPr>
        <p:blipFill>
          <a:blip r:embed="rId4"/>
          <a:stretch>
            <a:fillRect/>
          </a:stretch>
        </p:blipFill>
        <p:spPr>
          <a:xfrm>
            <a:off x="791336" y="1606751"/>
            <a:ext cx="2773902" cy="2745244"/>
          </a:xfrm>
          <a:prstGeom prst="rect">
            <a:avLst/>
          </a:prstGeom>
        </p:spPr>
      </p:pic>
      <p:pic>
        <p:nvPicPr>
          <p:cNvPr id="29" name="Picture 28" descr="Chart, line chart&#10;&#10;Description automatically generated">
            <a:extLst>
              <a:ext uri="{FF2B5EF4-FFF2-40B4-BE49-F238E27FC236}">
                <a16:creationId xmlns:a16="http://schemas.microsoft.com/office/drawing/2014/main" id="{BFE48140-E47E-D841-7C18-EB04044BB730}"/>
              </a:ext>
            </a:extLst>
          </p:cNvPr>
          <p:cNvPicPr>
            <a:picLocks noChangeAspect="1"/>
          </p:cNvPicPr>
          <p:nvPr/>
        </p:nvPicPr>
        <p:blipFill>
          <a:blip r:embed="rId5"/>
          <a:stretch>
            <a:fillRect/>
          </a:stretch>
        </p:blipFill>
        <p:spPr>
          <a:xfrm>
            <a:off x="4152613" y="1491257"/>
            <a:ext cx="3602598" cy="2948393"/>
          </a:xfrm>
          <a:prstGeom prst="rect">
            <a:avLst/>
          </a:prstGeom>
        </p:spPr>
      </p:pic>
    </p:spTree>
    <p:extLst>
      <p:ext uri="{BB962C8B-B14F-4D97-AF65-F5344CB8AC3E}">
        <p14:creationId xmlns:p14="http://schemas.microsoft.com/office/powerpoint/2010/main" val="335176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EB25-5B3F-A5F0-2295-E291BD5C10C1}"/>
              </a:ext>
            </a:extLst>
          </p:cNvPr>
          <p:cNvSpPr>
            <a:spLocks noGrp="1"/>
          </p:cNvSpPr>
          <p:nvPr>
            <p:ph type="title"/>
          </p:nvPr>
        </p:nvSpPr>
        <p:spPr>
          <a:xfrm>
            <a:off x="2246291" y="305462"/>
            <a:ext cx="3519600" cy="715020"/>
          </a:xfrm>
        </p:spPr>
        <p:txBody>
          <a:bodyPr/>
          <a:lstStyle/>
          <a:p>
            <a:pPr algn="ctr"/>
            <a:r>
              <a:rPr lang="en-US" sz="2800"/>
              <a:t>Holding ”a” stable </a:t>
            </a:r>
          </a:p>
        </p:txBody>
      </p:sp>
      <p:sp>
        <p:nvSpPr>
          <p:cNvPr id="3" name="Subtitle 2">
            <a:extLst>
              <a:ext uri="{FF2B5EF4-FFF2-40B4-BE49-F238E27FC236}">
                <a16:creationId xmlns:a16="http://schemas.microsoft.com/office/drawing/2014/main" id="{8841C2CE-5563-7C82-90F2-E5D5E122D62D}"/>
              </a:ext>
            </a:extLst>
          </p:cNvPr>
          <p:cNvSpPr>
            <a:spLocks noGrp="1"/>
          </p:cNvSpPr>
          <p:nvPr>
            <p:ph type="subTitle" idx="1"/>
          </p:nvPr>
        </p:nvSpPr>
        <p:spPr>
          <a:xfrm>
            <a:off x="2155018" y="1086280"/>
            <a:ext cx="3519600" cy="323134"/>
          </a:xfrm>
        </p:spPr>
        <p:txBody>
          <a:bodyPr/>
          <a:lstStyle/>
          <a:p>
            <a:r>
              <a:rPr lang="en-US" sz="1200"/>
              <a:t>showing “b” and “</a:t>
            </a:r>
            <a:r>
              <a:rPr lang="en-US" sz="1200" err="1"/>
              <a:t>c”s</a:t>
            </a:r>
            <a:r>
              <a:rPr lang="en-US" sz="1200"/>
              <a:t> inverse relationship</a:t>
            </a:r>
          </a:p>
        </p:txBody>
      </p:sp>
      <p:pic>
        <p:nvPicPr>
          <p:cNvPr id="5" name="Picture 4" descr="Chart, line chart&#10;&#10;Description automatically generated">
            <a:extLst>
              <a:ext uri="{FF2B5EF4-FFF2-40B4-BE49-F238E27FC236}">
                <a16:creationId xmlns:a16="http://schemas.microsoft.com/office/drawing/2014/main" id="{42DC9B15-A62F-2908-77C6-657AB99FC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4296" y="2022275"/>
            <a:ext cx="2778125" cy="2157730"/>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299B1C04-8937-65C7-46EA-A6319EBF8F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3266" y="1583119"/>
            <a:ext cx="1943100" cy="1108710"/>
          </a:xfrm>
          <a:prstGeom prst="rect">
            <a:avLst/>
          </a:prstGeom>
        </p:spPr>
      </p:pic>
      <p:pic>
        <p:nvPicPr>
          <p:cNvPr id="7" name="Picture 6" descr="A picture containing line chart&#10;&#10;Description automatically generated">
            <a:extLst>
              <a:ext uri="{FF2B5EF4-FFF2-40B4-BE49-F238E27FC236}">
                <a16:creationId xmlns:a16="http://schemas.microsoft.com/office/drawing/2014/main" id="{559D487F-B6F0-7CAA-D1A9-F02B4258C8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4709" y="3167504"/>
            <a:ext cx="1943100" cy="1268730"/>
          </a:xfrm>
          <a:prstGeom prst="rect">
            <a:avLst/>
          </a:prstGeom>
        </p:spPr>
      </p:pic>
    </p:spTree>
    <p:extLst>
      <p:ext uri="{BB962C8B-B14F-4D97-AF65-F5344CB8AC3E}">
        <p14:creationId xmlns:p14="http://schemas.microsoft.com/office/powerpoint/2010/main" val="98615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B5BA-8C1D-117D-BAFB-FF6659EB57EC}"/>
              </a:ext>
            </a:extLst>
          </p:cNvPr>
          <p:cNvSpPr>
            <a:spLocks noGrp="1"/>
          </p:cNvSpPr>
          <p:nvPr>
            <p:ph type="title"/>
          </p:nvPr>
        </p:nvSpPr>
        <p:spPr>
          <a:xfrm>
            <a:off x="2000680" y="316260"/>
            <a:ext cx="4709503" cy="948775"/>
          </a:xfrm>
        </p:spPr>
        <p:txBody>
          <a:bodyPr/>
          <a:lstStyle/>
          <a:p>
            <a:pPr algn="ctr"/>
            <a:r>
              <a:rPr lang="en-US"/>
              <a:t>Key Takeaway </a:t>
            </a:r>
          </a:p>
        </p:txBody>
      </p:sp>
      <p:sp>
        <p:nvSpPr>
          <p:cNvPr id="3" name="Subtitle 2">
            <a:extLst>
              <a:ext uri="{FF2B5EF4-FFF2-40B4-BE49-F238E27FC236}">
                <a16:creationId xmlns:a16="http://schemas.microsoft.com/office/drawing/2014/main" id="{6849D10A-875B-2294-A0CB-364F087C627A}"/>
              </a:ext>
            </a:extLst>
          </p:cNvPr>
          <p:cNvSpPr>
            <a:spLocks noGrp="1"/>
          </p:cNvSpPr>
          <p:nvPr>
            <p:ph type="subTitle" idx="1"/>
          </p:nvPr>
        </p:nvSpPr>
        <p:spPr>
          <a:xfrm>
            <a:off x="900650" y="1114212"/>
            <a:ext cx="3671350" cy="1127100"/>
          </a:xfrm>
        </p:spPr>
        <p:txBody>
          <a:bodyPr/>
          <a:lstStyle/>
          <a:p>
            <a:r>
              <a:rPr lang="en-US" sz="1600">
                <a:effectLst/>
                <a:latin typeface="+mn-lt"/>
                <a:ea typeface="DengXian" panose="02010600030101010101" pitchFamily="2" charset="-122"/>
                <a:cs typeface="Arial" panose="020B0604020202020204" pitchFamily="34" charset="0"/>
              </a:rPr>
              <a:t>      PCA can either minimize the distance to the line or maximize the distance from the projected point to the origin. </a:t>
            </a:r>
          </a:p>
          <a:p>
            <a:endParaRPr lang="en-US"/>
          </a:p>
        </p:txBody>
      </p:sp>
      <p:pic>
        <p:nvPicPr>
          <p:cNvPr id="7" name="Picture 6" descr="Chart&#10;&#10;Description automatically generated">
            <a:extLst>
              <a:ext uri="{FF2B5EF4-FFF2-40B4-BE49-F238E27FC236}">
                <a16:creationId xmlns:a16="http://schemas.microsoft.com/office/drawing/2014/main" id="{BBA9EF43-E9C8-A0AD-7FB8-CE7FD91BD045}"/>
              </a:ext>
            </a:extLst>
          </p:cNvPr>
          <p:cNvPicPr>
            <a:picLocks noChangeAspect="1"/>
          </p:cNvPicPr>
          <p:nvPr/>
        </p:nvPicPr>
        <p:blipFill>
          <a:blip r:embed="rId3"/>
          <a:stretch>
            <a:fillRect/>
          </a:stretch>
        </p:blipFill>
        <p:spPr>
          <a:xfrm>
            <a:off x="900650" y="2351314"/>
            <a:ext cx="3306632" cy="1966304"/>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C107789A-E8C6-8D12-82B4-3224D47DD01B}"/>
              </a:ext>
            </a:extLst>
          </p:cNvPr>
          <p:cNvPicPr>
            <a:picLocks noChangeAspect="1"/>
          </p:cNvPicPr>
          <p:nvPr/>
        </p:nvPicPr>
        <p:blipFill>
          <a:blip r:embed="rId4"/>
          <a:stretch>
            <a:fillRect/>
          </a:stretch>
        </p:blipFill>
        <p:spPr>
          <a:xfrm>
            <a:off x="4523962" y="2062986"/>
            <a:ext cx="3465006" cy="2764254"/>
          </a:xfrm>
          <a:prstGeom prst="rect">
            <a:avLst/>
          </a:prstGeom>
        </p:spPr>
      </p:pic>
    </p:spTree>
    <p:extLst>
      <p:ext uri="{BB962C8B-B14F-4D97-AF65-F5344CB8AC3E}">
        <p14:creationId xmlns:p14="http://schemas.microsoft.com/office/powerpoint/2010/main" val="581907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F17E-A849-888A-80B8-79963F32DE33}"/>
              </a:ext>
            </a:extLst>
          </p:cNvPr>
          <p:cNvSpPr>
            <a:spLocks noGrp="1"/>
          </p:cNvSpPr>
          <p:nvPr>
            <p:ph type="title"/>
          </p:nvPr>
        </p:nvSpPr>
        <p:spPr>
          <a:xfrm>
            <a:off x="790646" y="82502"/>
            <a:ext cx="5018887" cy="1168783"/>
          </a:xfrm>
        </p:spPr>
        <p:txBody>
          <a:bodyPr/>
          <a:lstStyle/>
          <a:p>
            <a:r>
              <a:rPr lang="en-US"/>
              <a:t>Sum of Squared Distances </a:t>
            </a:r>
          </a:p>
        </p:txBody>
      </p:sp>
      <p:pic>
        <p:nvPicPr>
          <p:cNvPr id="6" name="Picture 5" descr="Chart&#10;&#10;Description automatically generated with medium confidence">
            <a:extLst>
              <a:ext uri="{FF2B5EF4-FFF2-40B4-BE49-F238E27FC236}">
                <a16:creationId xmlns:a16="http://schemas.microsoft.com/office/drawing/2014/main" id="{20F3F321-8CAA-365F-6F8B-FA7ADC668D38}"/>
              </a:ext>
            </a:extLst>
          </p:cNvPr>
          <p:cNvPicPr>
            <a:picLocks noChangeAspect="1"/>
          </p:cNvPicPr>
          <p:nvPr/>
        </p:nvPicPr>
        <p:blipFill>
          <a:blip r:embed="rId3"/>
          <a:stretch>
            <a:fillRect/>
          </a:stretch>
        </p:blipFill>
        <p:spPr>
          <a:xfrm>
            <a:off x="1959429" y="1763488"/>
            <a:ext cx="4241991" cy="3105571"/>
          </a:xfrm>
          <a:prstGeom prst="rect">
            <a:avLst/>
          </a:prstGeom>
        </p:spPr>
      </p:pic>
      <p:pic>
        <p:nvPicPr>
          <p:cNvPr id="10" name="Picture 9">
            <a:extLst>
              <a:ext uri="{FF2B5EF4-FFF2-40B4-BE49-F238E27FC236}">
                <a16:creationId xmlns:a16="http://schemas.microsoft.com/office/drawing/2014/main" id="{E6199F6E-D3B9-3E5B-035F-3E343B0EB492}"/>
              </a:ext>
            </a:extLst>
          </p:cNvPr>
          <p:cNvPicPr>
            <a:picLocks noChangeAspect="1"/>
          </p:cNvPicPr>
          <p:nvPr/>
        </p:nvPicPr>
        <p:blipFill>
          <a:blip r:embed="rId4"/>
          <a:stretch>
            <a:fillRect/>
          </a:stretch>
        </p:blipFill>
        <p:spPr>
          <a:xfrm>
            <a:off x="475431" y="1060496"/>
            <a:ext cx="7819186" cy="488138"/>
          </a:xfrm>
          <a:prstGeom prst="rect">
            <a:avLst/>
          </a:prstGeom>
        </p:spPr>
      </p:pic>
    </p:spTree>
    <p:extLst>
      <p:ext uri="{BB962C8B-B14F-4D97-AF65-F5344CB8AC3E}">
        <p14:creationId xmlns:p14="http://schemas.microsoft.com/office/powerpoint/2010/main" val="222253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t="-9000" b="-9000"/>
          </a:stretch>
        </a:blipFill>
        <a:effectLst/>
      </p:bgPr>
    </p:bg>
    <p:spTree>
      <p:nvGrpSpPr>
        <p:cNvPr id="1" name="Shape 309"/>
        <p:cNvGrpSpPr/>
        <p:nvPr/>
      </p:nvGrpSpPr>
      <p:grpSpPr>
        <a:xfrm>
          <a:off x="0" y="0"/>
          <a:ext cx="0" cy="0"/>
          <a:chOff x="0" y="0"/>
          <a:chExt cx="0" cy="0"/>
        </a:xfrm>
      </p:grpSpPr>
      <p:sp>
        <p:nvSpPr>
          <p:cNvPr id="310" name="Google Shape;310;p36"/>
          <p:cNvSpPr txBox="1">
            <a:spLocks noGrp="1"/>
          </p:cNvSpPr>
          <p:nvPr>
            <p:ph type="title"/>
          </p:nvPr>
        </p:nvSpPr>
        <p:spPr>
          <a:xfrm>
            <a:off x="713225" y="537650"/>
            <a:ext cx="77175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solidFill>
              </a:rPr>
              <a:t>Problem statement</a:t>
            </a:r>
          </a:p>
        </p:txBody>
      </p:sp>
      <p:sp>
        <p:nvSpPr>
          <p:cNvPr id="311" name="Google Shape;311;p36"/>
          <p:cNvSpPr txBox="1">
            <a:spLocks noGrp="1"/>
          </p:cNvSpPr>
          <p:nvPr>
            <p:ph type="subTitle" idx="1"/>
          </p:nvPr>
        </p:nvSpPr>
        <p:spPr>
          <a:xfrm>
            <a:off x="726725" y="2118078"/>
            <a:ext cx="7704000" cy="2283099"/>
          </a:xfrm>
          <a:prstGeom prst="rect">
            <a:avLst/>
          </a:prstGeom>
        </p:spPr>
        <p:txBody>
          <a:bodyPr spcFirstLastPara="1" wrap="square" lIns="91425" tIns="91425" rIns="91425" bIns="91425" anchor="t" anchorCtr="0">
            <a:noAutofit/>
          </a:bodyPr>
          <a:lstStyle/>
          <a:p>
            <a:pPr marL="342900" marR="0">
              <a:spcBef>
                <a:spcPts val="0"/>
              </a:spcBef>
              <a:spcAft>
                <a:spcPts val="0"/>
              </a:spcAft>
            </a:pPr>
            <a:r>
              <a:rPr lang="en-IN">
                <a:solidFill>
                  <a:schemeClr val="bg2"/>
                </a:solidFill>
                <a:effectLst/>
                <a:latin typeface="Alexandria Light" panose="020B0604020202020204" charset="-78"/>
                <a:cs typeface="Alexandria Light" panose="020B0604020202020204" charset="-78"/>
              </a:rPr>
              <a:t>In our case, a clothing retailer wants to segment their audience based on their purchasing behaviour. They use Black Friday Sales Data, that includes information like the amount spent on each product, frequency of buying. They also collect demographic data such as age, gender, Marital Status and location etc.</a:t>
            </a:r>
          </a:p>
          <a:p>
            <a:pPr marL="342900" marR="0">
              <a:spcBef>
                <a:spcPts val="0"/>
              </a:spcBef>
              <a:spcAft>
                <a:spcPts val="0"/>
              </a:spcAft>
            </a:pPr>
            <a:endParaRPr lang="en-IN">
              <a:solidFill>
                <a:schemeClr val="bg2"/>
              </a:solidFill>
              <a:effectLst/>
              <a:latin typeface="Alexandria Light" panose="020B0604020202020204" charset="-78"/>
              <a:cs typeface="Alexandria Light" panose="020B0604020202020204" charset="-78"/>
            </a:endParaRPr>
          </a:p>
          <a:p>
            <a:pPr marL="342900" marR="0">
              <a:spcBef>
                <a:spcPts val="0"/>
              </a:spcBef>
              <a:spcAft>
                <a:spcPts val="0"/>
              </a:spcAft>
            </a:pPr>
            <a:r>
              <a:rPr lang="en-IN">
                <a:solidFill>
                  <a:schemeClr val="bg2"/>
                </a:solidFill>
                <a:effectLst/>
                <a:latin typeface="Alexandria Light" panose="020B0604020202020204" charset="-78"/>
                <a:cs typeface="Alexandria Light" panose="020B0604020202020204" charset="-78"/>
              </a:rPr>
              <a:t>The company can use PCA to identify the key characteristics that distinguish one segment of customers from another. Keep going for the steps</a:t>
            </a:r>
          </a:p>
        </p:txBody>
      </p:sp>
      <p:sp>
        <p:nvSpPr>
          <p:cNvPr id="314" name="Google Shape;314;p36"/>
          <p:cNvSpPr txBox="1">
            <a:spLocks noGrp="1"/>
          </p:cNvSpPr>
          <p:nvPr>
            <p:ph type="subTitle" idx="4"/>
          </p:nvPr>
        </p:nvSpPr>
        <p:spPr>
          <a:xfrm>
            <a:off x="719975" y="1472090"/>
            <a:ext cx="77040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tx2"/>
                </a:solidFill>
              </a:rPr>
              <a:t>What Use Case are we addressing?</a:t>
            </a:r>
          </a:p>
        </p:txBody>
      </p:sp>
      <p:cxnSp>
        <p:nvCxnSpPr>
          <p:cNvPr id="317" name="Google Shape;317;p36">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318" name="Google Shape;318;p36">
            <a:hlinkClick r:id="" action="ppaction://hlinkshowjump?jump=previousslide"/>
          </p:cNvPr>
          <p:cNvCxnSpPr/>
          <p:nvPr/>
        </p:nvCxnSpPr>
        <p:spPr>
          <a:xfrm rot="10800000">
            <a:off x="211000" y="275125"/>
            <a:ext cx="274200" cy="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2"/>
        <p:cNvGrpSpPr/>
        <p:nvPr/>
      </p:nvGrpSpPr>
      <p:grpSpPr>
        <a:xfrm>
          <a:off x="0" y="0"/>
          <a:ext cx="0" cy="0"/>
          <a:chOff x="0" y="0"/>
          <a:chExt cx="0" cy="0"/>
        </a:xfrm>
      </p:grpSpPr>
      <p:sp>
        <p:nvSpPr>
          <p:cNvPr id="463" name="Google Shape;463;p44"/>
          <p:cNvSpPr txBox="1">
            <a:spLocks noGrp="1"/>
          </p:cNvSpPr>
          <p:nvPr>
            <p:ph type="title"/>
          </p:nvPr>
        </p:nvSpPr>
        <p:spPr>
          <a:xfrm>
            <a:off x="713225" y="537650"/>
            <a:ext cx="77175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2"/>
                </a:solidFill>
              </a:rPr>
              <a:t>The Process</a:t>
            </a:r>
            <a:endParaRPr>
              <a:solidFill>
                <a:schemeClr val="tx2"/>
              </a:solidFill>
            </a:endParaRPr>
          </a:p>
        </p:txBody>
      </p:sp>
      <p:sp>
        <p:nvSpPr>
          <p:cNvPr id="468" name="Google Shape;468;p44"/>
          <p:cNvSpPr/>
          <p:nvPr/>
        </p:nvSpPr>
        <p:spPr>
          <a:xfrm>
            <a:off x="720008" y="2436758"/>
            <a:ext cx="522300" cy="522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2"/>
              </a:solidFill>
              <a:latin typeface="Anek Gurmukhi ExtraBold"/>
              <a:ea typeface="Anek Gurmukhi ExtraBold"/>
              <a:cs typeface="Anek Gurmukhi ExtraBold"/>
              <a:sym typeface="Anek Gurmukhi ExtraBold"/>
            </a:endParaRPr>
          </a:p>
        </p:txBody>
      </p:sp>
      <p:sp>
        <p:nvSpPr>
          <p:cNvPr id="469" name="Google Shape;469;p44"/>
          <p:cNvSpPr/>
          <p:nvPr/>
        </p:nvSpPr>
        <p:spPr>
          <a:xfrm>
            <a:off x="719992" y="3575166"/>
            <a:ext cx="522300" cy="522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2"/>
              </a:solidFill>
              <a:latin typeface="Anek Gurmukhi ExtraBold"/>
              <a:ea typeface="Anek Gurmukhi ExtraBold"/>
              <a:cs typeface="Anek Gurmukhi ExtraBold"/>
              <a:sym typeface="Anek Gurmukhi ExtraBold"/>
            </a:endParaRPr>
          </a:p>
        </p:txBody>
      </p:sp>
      <p:sp>
        <p:nvSpPr>
          <p:cNvPr id="470" name="Google Shape;470;p44"/>
          <p:cNvSpPr txBox="1">
            <a:spLocks noGrp="1"/>
          </p:cNvSpPr>
          <p:nvPr>
            <p:ph type="subTitle" idx="4"/>
          </p:nvPr>
        </p:nvSpPr>
        <p:spPr>
          <a:xfrm>
            <a:off x="1294375" y="1143735"/>
            <a:ext cx="7129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2"/>
                </a:solidFill>
              </a:rPr>
              <a:t>Step 1 : Define Target Audience</a:t>
            </a:r>
            <a:endParaRPr>
              <a:solidFill>
                <a:schemeClr val="tx2"/>
              </a:solidFill>
            </a:endParaRPr>
          </a:p>
        </p:txBody>
      </p:sp>
      <p:cxnSp>
        <p:nvCxnSpPr>
          <p:cNvPr id="473" name="Google Shape;473;p44">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474" name="Google Shape;474;p44">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sp>
        <p:nvSpPr>
          <p:cNvPr id="12" name="Google Shape;471;p44">
            <a:extLst>
              <a:ext uri="{FF2B5EF4-FFF2-40B4-BE49-F238E27FC236}">
                <a16:creationId xmlns:a16="http://schemas.microsoft.com/office/drawing/2014/main" id="{8EF71CCD-A517-0EF2-7353-8469CB716634}"/>
              </a:ext>
            </a:extLst>
          </p:cNvPr>
          <p:cNvSpPr txBox="1">
            <a:spLocks/>
          </p:cNvSpPr>
          <p:nvPr/>
        </p:nvSpPr>
        <p:spPr>
          <a:xfrm>
            <a:off x="1294375" y="1691113"/>
            <a:ext cx="71298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1pPr>
            <a:lvl2pPr marL="914400" marR="0" lvl="1" indent="-317500" algn="l" rtl="0">
              <a:lnSpc>
                <a:spcPct val="100000"/>
              </a:lnSpc>
              <a:spcBef>
                <a:spcPts val="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2pPr>
            <a:lvl3pPr marL="1371600" marR="0" lvl="2"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3pPr>
            <a:lvl4pPr marL="1828800" marR="0" lvl="3"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4pPr>
            <a:lvl5pPr marL="2286000" marR="0" lvl="4"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5pPr>
            <a:lvl6pPr marL="2743200" marR="0" lvl="5"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6pPr>
            <a:lvl7pPr marL="3200400" marR="0" lvl="6"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7pPr>
            <a:lvl8pPr marL="3657600" marR="0" lvl="7"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8pPr>
            <a:lvl9pPr marL="4114800" marR="0" lvl="8" indent="-317500" algn="l" rtl="0">
              <a:lnSpc>
                <a:spcPct val="100000"/>
              </a:lnSpc>
              <a:spcBef>
                <a:spcPts val="1600"/>
              </a:spcBef>
              <a:spcAft>
                <a:spcPts val="160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9pPr>
          </a:lstStyle>
          <a:p>
            <a:pPr marL="0" indent="0"/>
            <a:r>
              <a:rPr lang="en-IN">
                <a:solidFill>
                  <a:schemeClr val="tx2"/>
                </a:solidFill>
              </a:rPr>
              <a:t>Step 2 : </a:t>
            </a:r>
            <a:r>
              <a:rPr lang="en-IN">
                <a:solidFill>
                  <a:schemeClr val="tx2"/>
                </a:solidFill>
                <a:latin typeface="Anek Gurmukhi ExtraBold" panose="020B0604020202020204" charset="0"/>
                <a:cs typeface="Anek Gurmukhi ExtraBold" panose="020B0604020202020204" charset="0"/>
              </a:rPr>
              <a:t>Collect data</a:t>
            </a:r>
          </a:p>
        </p:txBody>
      </p:sp>
      <p:sp>
        <p:nvSpPr>
          <p:cNvPr id="13" name="Google Shape;472;p44">
            <a:extLst>
              <a:ext uri="{FF2B5EF4-FFF2-40B4-BE49-F238E27FC236}">
                <a16:creationId xmlns:a16="http://schemas.microsoft.com/office/drawing/2014/main" id="{899942AB-EA65-E260-72E8-F37F513E2531}"/>
              </a:ext>
            </a:extLst>
          </p:cNvPr>
          <p:cNvSpPr txBox="1">
            <a:spLocks/>
          </p:cNvSpPr>
          <p:nvPr/>
        </p:nvSpPr>
        <p:spPr>
          <a:xfrm>
            <a:off x="1294208" y="2223008"/>
            <a:ext cx="71298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1pPr>
            <a:lvl2pPr marL="914400" marR="0" lvl="1" indent="-317500" algn="l" rtl="0">
              <a:lnSpc>
                <a:spcPct val="100000"/>
              </a:lnSpc>
              <a:spcBef>
                <a:spcPts val="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2pPr>
            <a:lvl3pPr marL="1371600" marR="0" lvl="2"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3pPr>
            <a:lvl4pPr marL="1828800" marR="0" lvl="3"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4pPr>
            <a:lvl5pPr marL="2286000" marR="0" lvl="4"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5pPr>
            <a:lvl6pPr marL="2743200" marR="0" lvl="5"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6pPr>
            <a:lvl7pPr marL="3200400" marR="0" lvl="6"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7pPr>
            <a:lvl8pPr marL="3657600" marR="0" lvl="7"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8pPr>
            <a:lvl9pPr marL="4114800" marR="0" lvl="8" indent="-317500" algn="l" rtl="0">
              <a:lnSpc>
                <a:spcPct val="100000"/>
              </a:lnSpc>
              <a:spcBef>
                <a:spcPts val="1600"/>
              </a:spcBef>
              <a:spcAft>
                <a:spcPts val="160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9pPr>
          </a:lstStyle>
          <a:p>
            <a:pPr marL="0" indent="0"/>
            <a:r>
              <a:rPr lang="en-GB">
                <a:solidFill>
                  <a:schemeClr val="tx2"/>
                </a:solidFill>
              </a:rPr>
              <a:t>Step 3 : </a:t>
            </a:r>
            <a:r>
              <a:rPr lang="en-GB">
                <a:solidFill>
                  <a:schemeClr val="tx2"/>
                </a:solidFill>
                <a:latin typeface="Anek Gurmukhi ExtraBold" panose="020B0604020202020204" charset="0"/>
                <a:cs typeface="Anek Gurmukhi ExtraBold" panose="020B0604020202020204" charset="0"/>
              </a:rPr>
              <a:t>Clean and pre-process the data</a:t>
            </a:r>
          </a:p>
        </p:txBody>
      </p:sp>
      <p:sp>
        <p:nvSpPr>
          <p:cNvPr id="18" name="Google Shape;470;p44">
            <a:extLst>
              <a:ext uri="{FF2B5EF4-FFF2-40B4-BE49-F238E27FC236}">
                <a16:creationId xmlns:a16="http://schemas.microsoft.com/office/drawing/2014/main" id="{7EC54B63-DBE2-7F87-8A50-819735B97CF4}"/>
              </a:ext>
            </a:extLst>
          </p:cNvPr>
          <p:cNvSpPr txBox="1">
            <a:spLocks/>
          </p:cNvSpPr>
          <p:nvPr/>
        </p:nvSpPr>
        <p:spPr>
          <a:xfrm>
            <a:off x="1294208" y="2754903"/>
            <a:ext cx="71298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1pPr>
            <a:lvl2pPr marL="914400" marR="0" lvl="1" indent="-317500" algn="l" rtl="0">
              <a:lnSpc>
                <a:spcPct val="100000"/>
              </a:lnSpc>
              <a:spcBef>
                <a:spcPts val="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2pPr>
            <a:lvl3pPr marL="1371600" marR="0" lvl="2"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3pPr>
            <a:lvl4pPr marL="1828800" marR="0" lvl="3"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4pPr>
            <a:lvl5pPr marL="2286000" marR="0" lvl="4"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5pPr>
            <a:lvl6pPr marL="2743200" marR="0" lvl="5"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6pPr>
            <a:lvl7pPr marL="3200400" marR="0" lvl="6"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7pPr>
            <a:lvl8pPr marL="3657600" marR="0" lvl="7"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8pPr>
            <a:lvl9pPr marL="4114800" marR="0" lvl="8" indent="-317500" algn="l" rtl="0">
              <a:lnSpc>
                <a:spcPct val="100000"/>
              </a:lnSpc>
              <a:spcBef>
                <a:spcPts val="1600"/>
              </a:spcBef>
              <a:spcAft>
                <a:spcPts val="160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9pPr>
          </a:lstStyle>
          <a:p>
            <a:pPr marL="0" indent="0"/>
            <a:r>
              <a:rPr lang="en-IN">
                <a:solidFill>
                  <a:schemeClr val="tx2"/>
                </a:solidFill>
              </a:rPr>
              <a:t>Step 4 : Perform PCA</a:t>
            </a:r>
          </a:p>
        </p:txBody>
      </p:sp>
      <p:sp>
        <p:nvSpPr>
          <p:cNvPr id="19" name="Subtitle 2">
            <a:extLst>
              <a:ext uri="{FF2B5EF4-FFF2-40B4-BE49-F238E27FC236}">
                <a16:creationId xmlns:a16="http://schemas.microsoft.com/office/drawing/2014/main" id="{47CC1BE6-AF9B-169B-8123-D68F2C987CF9}"/>
              </a:ext>
            </a:extLst>
          </p:cNvPr>
          <p:cNvSpPr txBox="1">
            <a:spLocks/>
          </p:cNvSpPr>
          <p:nvPr/>
        </p:nvSpPr>
        <p:spPr>
          <a:xfrm>
            <a:off x="1130359" y="3332493"/>
            <a:ext cx="71298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1pPr>
            <a:lvl2pPr marL="914400" marR="0" lvl="1" indent="-317500" algn="l" rtl="0">
              <a:lnSpc>
                <a:spcPct val="100000"/>
              </a:lnSpc>
              <a:spcBef>
                <a:spcPts val="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2pPr>
            <a:lvl3pPr marL="1371600" marR="0" lvl="2"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3pPr>
            <a:lvl4pPr marL="1828800" marR="0" lvl="3"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4pPr>
            <a:lvl5pPr marL="2286000" marR="0" lvl="4"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5pPr>
            <a:lvl6pPr marL="2743200" marR="0" lvl="5"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6pPr>
            <a:lvl7pPr marL="3200400" marR="0" lvl="6"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7pPr>
            <a:lvl8pPr marL="3657600" marR="0" lvl="7" indent="-317500" algn="l" rtl="0">
              <a:lnSpc>
                <a:spcPct val="100000"/>
              </a:lnSpc>
              <a:spcBef>
                <a:spcPts val="1600"/>
              </a:spcBef>
              <a:spcAft>
                <a:spcPts val="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8pPr>
            <a:lvl9pPr marL="4114800" marR="0" lvl="8" indent="-317500" algn="l" rtl="0">
              <a:lnSpc>
                <a:spcPct val="100000"/>
              </a:lnSpc>
              <a:spcBef>
                <a:spcPts val="1600"/>
              </a:spcBef>
              <a:spcAft>
                <a:spcPts val="1600"/>
              </a:spcAft>
              <a:buClr>
                <a:schemeClr val="dk1"/>
              </a:buClr>
              <a:buSzPts val="2400"/>
              <a:buFont typeface="Anek Gurmukhi ExtraBold"/>
              <a:buNone/>
              <a:defRPr sz="2400" b="0" i="0" u="none" strike="noStrike" cap="none">
                <a:solidFill>
                  <a:schemeClr val="dk1"/>
                </a:solidFill>
                <a:latin typeface="Anek Gurmukhi ExtraBold"/>
                <a:ea typeface="Anek Gurmukhi ExtraBold"/>
                <a:cs typeface="Anek Gurmukhi ExtraBold"/>
                <a:sym typeface="Anek Gurmukhi ExtraBold"/>
              </a:defRPr>
            </a:lvl9pPr>
          </a:lstStyle>
          <a:p>
            <a:r>
              <a:rPr lang="en-US">
                <a:solidFill>
                  <a:schemeClr val="tx2"/>
                </a:solidFill>
              </a:rPr>
              <a:t>Step 5 : </a:t>
            </a:r>
            <a:r>
              <a:rPr lang="en-IN">
                <a:solidFill>
                  <a:schemeClr val="tx2"/>
                </a:solidFill>
                <a:latin typeface="Anek Gurmukhi ExtraBold" panose="020B0604020202020204" charset="0"/>
                <a:cs typeface="Anek Gurmukhi ExtraBold" panose="020B0604020202020204" charset="0"/>
              </a:rPr>
              <a:t>Interpret the results</a:t>
            </a:r>
          </a:p>
        </p:txBody>
      </p:sp>
      <p:sp>
        <p:nvSpPr>
          <p:cNvPr id="21" name="TextBox 20">
            <a:extLst>
              <a:ext uri="{FF2B5EF4-FFF2-40B4-BE49-F238E27FC236}">
                <a16:creationId xmlns:a16="http://schemas.microsoft.com/office/drawing/2014/main" id="{D1BD46FB-392D-A695-F140-D185C6C890B2}"/>
              </a:ext>
            </a:extLst>
          </p:cNvPr>
          <p:cNvSpPr txBox="1"/>
          <p:nvPr/>
        </p:nvSpPr>
        <p:spPr>
          <a:xfrm>
            <a:off x="1242292" y="3759993"/>
            <a:ext cx="7068951" cy="830997"/>
          </a:xfrm>
          <a:prstGeom prst="rect">
            <a:avLst/>
          </a:prstGeom>
          <a:noFill/>
        </p:spPr>
        <p:txBody>
          <a:bodyPr wrap="square">
            <a:spAutoFit/>
          </a:bodyPr>
          <a:lstStyle/>
          <a:p>
            <a:r>
              <a:rPr lang="en" sz="2400">
                <a:solidFill>
                  <a:schemeClr val="tx2"/>
                </a:solidFill>
                <a:latin typeface="Anek Gurmukhi ExtraBold" panose="020B0604020202020204" charset="0"/>
                <a:cs typeface="Anek Gurmukhi ExtraBold" panose="020B0604020202020204" charset="0"/>
              </a:rPr>
              <a:t>Step 6: Customer Segmentation and Product Management Suggestions</a:t>
            </a:r>
            <a:endParaRPr lang="en-IN" sz="2400">
              <a:solidFill>
                <a:schemeClr val="tx2"/>
              </a:solidFill>
              <a:latin typeface="Anek Gurmukhi ExtraBold" panose="020B0604020202020204" charset="0"/>
              <a:cs typeface="Anek Gurmukhi ExtraBold" panose="020B0604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2"/>
        <p:cNvGrpSpPr/>
        <p:nvPr/>
      </p:nvGrpSpPr>
      <p:grpSpPr>
        <a:xfrm>
          <a:off x="0" y="0"/>
          <a:ext cx="0" cy="0"/>
          <a:chOff x="0" y="0"/>
          <a:chExt cx="0" cy="0"/>
        </a:xfrm>
      </p:grpSpPr>
      <p:cxnSp>
        <p:nvCxnSpPr>
          <p:cNvPr id="473" name="Google Shape;473;p44">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474" name="Google Shape;474;p44">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sp>
        <p:nvSpPr>
          <p:cNvPr id="19" name="Subtitle 18">
            <a:extLst>
              <a:ext uri="{FF2B5EF4-FFF2-40B4-BE49-F238E27FC236}">
                <a16:creationId xmlns:a16="http://schemas.microsoft.com/office/drawing/2014/main" id="{0325E6DB-4081-C32F-9ADF-7385D82AAE66}"/>
              </a:ext>
            </a:extLst>
          </p:cNvPr>
          <p:cNvSpPr>
            <a:spLocks noGrp="1"/>
          </p:cNvSpPr>
          <p:nvPr>
            <p:ph type="subTitle" idx="1"/>
          </p:nvPr>
        </p:nvSpPr>
        <p:spPr>
          <a:xfrm>
            <a:off x="884745" y="1278980"/>
            <a:ext cx="3326553" cy="3477875"/>
          </a:xfrm>
          <a:ln>
            <a:solidFill>
              <a:schemeClr val="tx2"/>
            </a:solidFill>
          </a:ln>
        </p:spPr>
        <p:style>
          <a:lnRef idx="2">
            <a:schemeClr val="dk1"/>
          </a:lnRef>
          <a:fillRef idx="1">
            <a:schemeClr val="lt1"/>
          </a:fillRef>
          <a:effectRef idx="0">
            <a:schemeClr val="dk1"/>
          </a:effectRef>
          <a:fontRef idx="minor">
            <a:schemeClr val="dk1"/>
          </a:fontRef>
        </p:style>
        <p:txBody>
          <a:bodyPr/>
          <a:lstStyle/>
          <a:p>
            <a:pPr marL="139700" indent="0" algn="l"/>
            <a:r>
              <a:rPr lang="en-GB" sz="2000" b="1">
                <a:solidFill>
                  <a:schemeClr val="bg2"/>
                </a:solidFill>
                <a:latin typeface="source-serif-pro"/>
              </a:rPr>
              <a:t>C</a:t>
            </a:r>
            <a:r>
              <a:rPr lang="en-GB" sz="2000" b="1" i="0">
                <a:solidFill>
                  <a:schemeClr val="bg2"/>
                </a:solidFill>
                <a:effectLst/>
                <a:latin typeface="source-serif-pro"/>
              </a:rPr>
              <a:t>ustomer characteristics</a:t>
            </a:r>
          </a:p>
          <a:p>
            <a:pPr marL="139700" indent="0" algn="l"/>
            <a:endParaRPr lang="en-GB" sz="2000" b="1" i="0">
              <a:solidFill>
                <a:schemeClr val="bg2"/>
              </a:solidFill>
              <a:effectLst/>
              <a:latin typeface="source-serif-pro"/>
            </a:endParaRPr>
          </a:p>
          <a:p>
            <a:pPr algn="l">
              <a:buFont typeface="Arial" panose="020B0604020202020204" pitchFamily="34" charset="0"/>
              <a:buChar char="•"/>
            </a:pPr>
            <a:r>
              <a:rPr lang="en-GB" sz="2000" b="1" i="0">
                <a:solidFill>
                  <a:schemeClr val="bg2"/>
                </a:solidFill>
                <a:effectLst/>
                <a:latin typeface="source-serif-pro"/>
                <a:cs typeface="Anek Gurmukhi ExtraBold" panose="020B0604020202020204" charset="0"/>
              </a:rPr>
              <a:t>Gender</a:t>
            </a:r>
            <a:endParaRPr lang="en-GB" sz="2000" b="1">
              <a:solidFill>
                <a:schemeClr val="bg2"/>
              </a:solidFill>
              <a:latin typeface="source-serif-pro"/>
              <a:cs typeface="Anek Gurmukhi ExtraBold" panose="020B0604020202020204" charset="0"/>
            </a:endParaRPr>
          </a:p>
          <a:p>
            <a:pPr algn="l">
              <a:buFont typeface="Arial" panose="020B0604020202020204" pitchFamily="34" charset="0"/>
              <a:buChar char="•"/>
            </a:pPr>
            <a:r>
              <a:rPr lang="en-GB" sz="2000" b="1" i="0">
                <a:solidFill>
                  <a:schemeClr val="bg2"/>
                </a:solidFill>
                <a:effectLst/>
                <a:latin typeface="source-serif-pro"/>
                <a:cs typeface="Anek Gurmukhi ExtraBold" panose="020B0604020202020204" charset="0"/>
              </a:rPr>
              <a:t>Age</a:t>
            </a:r>
            <a:endParaRPr lang="en-GB" sz="2000" b="1">
              <a:solidFill>
                <a:schemeClr val="bg2"/>
              </a:solidFill>
              <a:latin typeface="source-serif-pro"/>
              <a:cs typeface="Anek Gurmukhi ExtraBold" panose="020B0604020202020204" charset="0"/>
            </a:endParaRPr>
          </a:p>
          <a:p>
            <a:pPr algn="l">
              <a:buFont typeface="Arial" panose="020B0604020202020204" pitchFamily="34" charset="0"/>
              <a:buChar char="•"/>
            </a:pPr>
            <a:r>
              <a:rPr lang="en-GB" sz="2000" b="1" i="0">
                <a:solidFill>
                  <a:schemeClr val="bg2"/>
                </a:solidFill>
                <a:effectLst/>
                <a:latin typeface="source-serif-pro"/>
                <a:cs typeface="Anek Gurmukhi ExtraBold" panose="020B0604020202020204" charset="0"/>
              </a:rPr>
              <a:t>Occupation</a:t>
            </a:r>
            <a:endParaRPr lang="en-GB" sz="2000" b="1">
              <a:solidFill>
                <a:schemeClr val="bg2"/>
              </a:solidFill>
              <a:latin typeface="source-serif-pro"/>
              <a:cs typeface="Anek Gurmukhi ExtraBold" panose="020B0604020202020204" charset="0"/>
            </a:endParaRPr>
          </a:p>
          <a:p>
            <a:pPr algn="l">
              <a:buFont typeface="Arial" panose="020B0604020202020204" pitchFamily="34" charset="0"/>
              <a:buChar char="•"/>
            </a:pPr>
            <a:r>
              <a:rPr lang="en-GB" sz="2000" b="1" i="0">
                <a:solidFill>
                  <a:schemeClr val="bg2"/>
                </a:solidFill>
                <a:effectLst/>
                <a:latin typeface="source-serif-pro"/>
                <a:cs typeface="Anek Gurmukhi ExtraBold" panose="020B0604020202020204" charset="0"/>
              </a:rPr>
              <a:t>City</a:t>
            </a:r>
          </a:p>
          <a:p>
            <a:pPr algn="l">
              <a:buFont typeface="Arial" panose="020B0604020202020204" pitchFamily="34" charset="0"/>
              <a:buChar char="•"/>
            </a:pPr>
            <a:r>
              <a:rPr lang="en-GB" sz="2000" b="1" i="0">
                <a:solidFill>
                  <a:schemeClr val="bg2"/>
                </a:solidFill>
                <a:effectLst/>
                <a:latin typeface="source-serif-pro"/>
                <a:cs typeface="Anek Gurmukhi ExtraBold" panose="020B0604020202020204" charset="0"/>
              </a:rPr>
              <a:t>Years of stay in the Current City</a:t>
            </a:r>
          </a:p>
          <a:p>
            <a:pPr algn="l">
              <a:buFont typeface="Arial" panose="020B0604020202020204" pitchFamily="34" charset="0"/>
              <a:buChar char="•"/>
            </a:pPr>
            <a:r>
              <a:rPr lang="en-GB" sz="2000" b="1" i="0">
                <a:solidFill>
                  <a:schemeClr val="bg2"/>
                </a:solidFill>
                <a:effectLst/>
                <a:latin typeface="source-serif-pro"/>
                <a:cs typeface="Anek Gurmukhi ExtraBold" panose="020B0604020202020204" charset="0"/>
              </a:rPr>
              <a:t>Marital</a:t>
            </a:r>
            <a:r>
              <a:rPr lang="en-GB" sz="2000" b="1">
                <a:solidFill>
                  <a:schemeClr val="bg2"/>
                </a:solidFill>
                <a:latin typeface="source-serif-pro"/>
                <a:cs typeface="Anek Gurmukhi ExtraBold" panose="020B0604020202020204" charset="0"/>
              </a:rPr>
              <a:t> </a:t>
            </a:r>
            <a:r>
              <a:rPr lang="en-GB" sz="2000" b="1" i="0">
                <a:solidFill>
                  <a:schemeClr val="bg2"/>
                </a:solidFill>
                <a:effectLst/>
                <a:latin typeface="source-serif-pro"/>
                <a:cs typeface="Anek Gurmukhi ExtraBold" panose="020B0604020202020204" charset="0"/>
              </a:rPr>
              <a:t>Status.</a:t>
            </a:r>
          </a:p>
          <a:p>
            <a:pPr algn="l">
              <a:buFont typeface="Arial" panose="020B0604020202020204" pitchFamily="34" charset="0"/>
              <a:buChar char="•"/>
            </a:pPr>
            <a:endParaRPr lang="en-GB" sz="2000" b="1">
              <a:solidFill>
                <a:schemeClr val="bg2"/>
              </a:solidFill>
              <a:latin typeface="source-serif-pro"/>
              <a:cs typeface="Anek Gurmukhi ExtraBold" panose="020B0604020202020204" charset="0"/>
            </a:endParaRPr>
          </a:p>
          <a:p>
            <a:pPr algn="l">
              <a:buFont typeface="Arial" panose="020B0604020202020204" pitchFamily="34" charset="0"/>
              <a:buChar char="•"/>
            </a:pPr>
            <a:endParaRPr lang="en-GB" sz="2000" b="1" i="0">
              <a:solidFill>
                <a:schemeClr val="bg2"/>
              </a:solidFill>
              <a:effectLst/>
              <a:latin typeface="source-serif-pro"/>
              <a:cs typeface="Anek Gurmukhi ExtraBold" panose="020B0604020202020204" charset="0"/>
            </a:endParaRPr>
          </a:p>
        </p:txBody>
      </p:sp>
      <p:sp>
        <p:nvSpPr>
          <p:cNvPr id="23" name="Double Bracket 22">
            <a:extLst>
              <a:ext uri="{FF2B5EF4-FFF2-40B4-BE49-F238E27FC236}">
                <a16:creationId xmlns:a16="http://schemas.microsoft.com/office/drawing/2014/main" id="{6720E903-18A9-6219-BB77-896F7E30C774}"/>
              </a:ext>
            </a:extLst>
          </p:cNvPr>
          <p:cNvSpPr/>
          <p:nvPr/>
        </p:nvSpPr>
        <p:spPr>
          <a:xfrm>
            <a:off x="8326490" y="4093605"/>
            <a:ext cx="45719" cy="457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TextBox 23">
            <a:extLst>
              <a:ext uri="{FF2B5EF4-FFF2-40B4-BE49-F238E27FC236}">
                <a16:creationId xmlns:a16="http://schemas.microsoft.com/office/drawing/2014/main" id="{DF56A210-3B94-00CC-C524-3D8CEE59F4F6}"/>
              </a:ext>
            </a:extLst>
          </p:cNvPr>
          <p:cNvSpPr txBox="1"/>
          <p:nvPr/>
        </p:nvSpPr>
        <p:spPr>
          <a:xfrm>
            <a:off x="696397" y="411784"/>
            <a:ext cx="7751205" cy="584775"/>
          </a:xfrm>
          <a:prstGeom prst="rect">
            <a:avLst/>
          </a:prstGeom>
          <a:noFill/>
        </p:spPr>
        <p:txBody>
          <a:bodyPr wrap="square" rtlCol="0">
            <a:spAutoFit/>
          </a:bodyPr>
          <a:lstStyle/>
          <a:p>
            <a:pPr algn="ctr"/>
            <a:r>
              <a:rPr lang="en-US" sz="3200">
                <a:solidFill>
                  <a:schemeClr val="tx2"/>
                </a:solidFill>
                <a:latin typeface="Anek Gurmukhi ExtraBold" panose="020B0604020202020204" charset="0"/>
                <a:cs typeface="Anek Gurmukhi ExtraBold" panose="020B0604020202020204" charset="0"/>
              </a:rPr>
              <a:t>The Working Dataset</a:t>
            </a:r>
            <a:endParaRPr lang="en-IN" sz="3200">
              <a:solidFill>
                <a:schemeClr val="tx2"/>
              </a:solidFill>
              <a:latin typeface="Anek Gurmukhi ExtraBold" panose="020B0604020202020204" charset="0"/>
              <a:cs typeface="Anek Gurmukhi ExtraBold" panose="020B0604020202020204" charset="0"/>
            </a:endParaRPr>
          </a:p>
        </p:txBody>
      </p:sp>
      <p:sp>
        <p:nvSpPr>
          <p:cNvPr id="2" name="TextBox 1">
            <a:extLst>
              <a:ext uri="{FF2B5EF4-FFF2-40B4-BE49-F238E27FC236}">
                <a16:creationId xmlns:a16="http://schemas.microsoft.com/office/drawing/2014/main" id="{BD10ACE3-A7E6-5791-EE85-DE96F7F69424}"/>
              </a:ext>
            </a:extLst>
          </p:cNvPr>
          <p:cNvSpPr txBox="1"/>
          <p:nvPr/>
        </p:nvSpPr>
        <p:spPr>
          <a:xfrm>
            <a:off x="4423719" y="1278980"/>
            <a:ext cx="3603115" cy="3477875"/>
          </a:xfrm>
          <a:prstGeom prst="rect">
            <a:avLst/>
          </a:prstGeom>
          <a:noFill/>
          <a:ln w="25400">
            <a:solidFill>
              <a:schemeClr val="tx2"/>
            </a:solidFill>
          </a:ln>
        </p:spPr>
        <p:txBody>
          <a:bodyPr wrap="square" rtlCol="0">
            <a:spAutoFit/>
          </a:bodyPr>
          <a:lstStyle/>
          <a:p>
            <a:r>
              <a:rPr lang="en-GB" sz="2000" b="1">
                <a:solidFill>
                  <a:schemeClr val="bg2"/>
                </a:solidFill>
                <a:latin typeface="source-serif-pro"/>
                <a:cs typeface="Anek Gurmukhi ExtraBold" panose="020B0604020202020204" charset="0"/>
              </a:rPr>
              <a:t>Derived </a:t>
            </a:r>
            <a:r>
              <a:rPr lang="en-GB" sz="2000" b="1" i="0">
                <a:solidFill>
                  <a:schemeClr val="bg2"/>
                </a:solidFill>
                <a:effectLst/>
                <a:latin typeface="source-serif-pro"/>
                <a:cs typeface="Anek Gurmukhi ExtraBold" panose="020B0604020202020204" charset="0"/>
              </a:rPr>
              <a:t>Columns</a:t>
            </a:r>
          </a:p>
          <a:p>
            <a:endParaRPr lang="en-GB" sz="2000" b="1">
              <a:solidFill>
                <a:schemeClr val="bg2"/>
              </a:solidFill>
              <a:latin typeface="source-serif-pro"/>
              <a:cs typeface="Anek Gurmukhi ExtraBold" panose="020B0604020202020204" charset="0"/>
            </a:endParaRPr>
          </a:p>
          <a:p>
            <a:pPr marL="285750" indent="-285750">
              <a:buClr>
                <a:schemeClr val="bg2"/>
              </a:buClr>
              <a:buFontTx/>
              <a:buChar char="•"/>
            </a:pPr>
            <a:r>
              <a:rPr lang="en-GB" sz="2000" b="1">
                <a:solidFill>
                  <a:schemeClr val="bg2"/>
                </a:solidFill>
                <a:latin typeface="source-serif-pro"/>
                <a:cs typeface="Anek Gurmukhi ExtraBold" panose="020B0604020202020204" charset="0"/>
              </a:rPr>
              <a:t>Product_Puschase1 </a:t>
            </a:r>
            <a:r>
              <a:rPr lang="en-GB" sz="2000">
                <a:solidFill>
                  <a:schemeClr val="bg2"/>
                </a:solidFill>
                <a:latin typeface="source-serif-pro"/>
                <a:cs typeface="Anek Gurmukhi ExtraBold" panose="020B0604020202020204" charset="0"/>
              </a:rPr>
              <a:t>to </a:t>
            </a:r>
            <a:r>
              <a:rPr lang="en-GB" sz="2000" b="1">
                <a:solidFill>
                  <a:schemeClr val="bg2"/>
                </a:solidFill>
                <a:latin typeface="source-serif-pro"/>
                <a:cs typeface="Anek Gurmukhi ExtraBold" panose="020B0604020202020204" charset="0"/>
              </a:rPr>
              <a:t>Product_purchase18 </a:t>
            </a:r>
            <a:r>
              <a:rPr lang="en-GB" sz="2000">
                <a:solidFill>
                  <a:schemeClr val="bg2"/>
                </a:solidFill>
                <a:latin typeface="source-serif-pro"/>
                <a:cs typeface="Anek Gurmukhi ExtraBold" panose="020B0604020202020204" charset="0"/>
              </a:rPr>
              <a:t>: Represents time spent by the customer on each item.</a:t>
            </a:r>
          </a:p>
          <a:p>
            <a:pPr marL="285750" indent="-285750">
              <a:buClr>
                <a:schemeClr val="bg2"/>
              </a:buClr>
              <a:buFontTx/>
              <a:buChar char="•"/>
            </a:pPr>
            <a:endParaRPr lang="en-GB" sz="2000">
              <a:solidFill>
                <a:schemeClr val="bg2"/>
              </a:solidFill>
              <a:latin typeface="source-serif-pro"/>
              <a:cs typeface="Anek Gurmukhi ExtraBold" panose="020B0604020202020204" charset="0"/>
            </a:endParaRPr>
          </a:p>
          <a:p>
            <a:pPr marL="285750" indent="-285750">
              <a:buClr>
                <a:schemeClr val="bg2"/>
              </a:buClr>
              <a:buFontTx/>
              <a:buChar char="•"/>
            </a:pPr>
            <a:r>
              <a:rPr lang="en-GB" sz="2000" b="1">
                <a:solidFill>
                  <a:schemeClr val="bg2"/>
                </a:solidFill>
                <a:latin typeface="source-serif-pro"/>
                <a:cs typeface="Anek Gurmukhi ExtraBold" panose="020B0604020202020204" charset="0"/>
              </a:rPr>
              <a:t>Total_purchase</a:t>
            </a:r>
            <a:r>
              <a:rPr lang="en-GB" sz="2000">
                <a:solidFill>
                  <a:schemeClr val="bg2"/>
                </a:solidFill>
                <a:latin typeface="source-serif-pro"/>
                <a:cs typeface="Anek Gurmukhi ExtraBold" panose="020B0604020202020204" charset="0"/>
              </a:rPr>
              <a:t>: Total time spent by the customer</a:t>
            </a:r>
          </a:p>
          <a:p>
            <a:pPr marL="285750" indent="-285750">
              <a:buClr>
                <a:schemeClr val="bg2"/>
              </a:buClr>
              <a:buFontTx/>
              <a:buChar char="•"/>
            </a:pPr>
            <a:endParaRPr lang="en-GB" sz="2000">
              <a:solidFill>
                <a:schemeClr val="bg2"/>
              </a:solidFill>
              <a:latin typeface="source-serif-pro"/>
              <a:cs typeface="Anek Gurmukhi ExtraBold" panose="020B0604020202020204" charset="0"/>
            </a:endParaRPr>
          </a:p>
          <a:p>
            <a:pPr marL="285750" indent="-285750">
              <a:buClr>
                <a:schemeClr val="bg2"/>
              </a:buClr>
              <a:buFontTx/>
              <a:buChar char="•"/>
            </a:pPr>
            <a:endParaRPr lang="en-GB" sz="2000">
              <a:solidFill>
                <a:schemeClr val="bg2"/>
              </a:solidFill>
              <a:latin typeface="source-serif-pro"/>
              <a:cs typeface="Anek Gurmukhi ExtraBold" panose="020B0604020202020204" charset="0"/>
            </a:endParaRPr>
          </a:p>
        </p:txBody>
      </p:sp>
    </p:spTree>
    <p:extLst>
      <p:ext uri="{BB962C8B-B14F-4D97-AF65-F5344CB8AC3E}">
        <p14:creationId xmlns:p14="http://schemas.microsoft.com/office/powerpoint/2010/main" val="524706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11A09F-FF0B-1541-FE4D-6D7712CF58E2}"/>
              </a:ext>
            </a:extLst>
          </p:cNvPr>
          <p:cNvSpPr txBox="1"/>
          <p:nvPr/>
        </p:nvSpPr>
        <p:spPr>
          <a:xfrm>
            <a:off x="1878495" y="2248584"/>
            <a:ext cx="4383157" cy="646331"/>
          </a:xfrm>
          <a:prstGeom prst="rect">
            <a:avLst/>
          </a:prstGeom>
          <a:noFill/>
        </p:spPr>
        <p:txBody>
          <a:bodyPr wrap="square" rtlCol="0">
            <a:spAutoFit/>
          </a:bodyPr>
          <a:lstStyle/>
          <a:p>
            <a:r>
              <a:rPr lang="en-US" sz="3600">
                <a:solidFill>
                  <a:schemeClr val="tx2"/>
                </a:solidFill>
                <a:latin typeface="Anek Gurmukhi ExtraBold" panose="020B0604020202020204" charset="0"/>
                <a:cs typeface="Anek Gurmukhi ExtraBold" panose="020B0604020202020204" charset="0"/>
              </a:rPr>
              <a:t>Interpreting Results</a:t>
            </a:r>
            <a:endParaRPr lang="en-IN" sz="3600">
              <a:solidFill>
                <a:schemeClr val="tx2"/>
              </a:solidFill>
              <a:latin typeface="Anek Gurmukhi ExtraBold" panose="020B0604020202020204" charset="0"/>
              <a:cs typeface="Anek Gurmukhi ExtraBold" panose="020B0604020202020204" charset="0"/>
            </a:endParaRPr>
          </a:p>
        </p:txBody>
      </p:sp>
    </p:spTree>
    <p:extLst>
      <p:ext uri="{BB962C8B-B14F-4D97-AF65-F5344CB8AC3E}">
        <p14:creationId xmlns:p14="http://schemas.microsoft.com/office/powerpoint/2010/main" val="1298301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5"/>
        <p:cNvGrpSpPr/>
        <p:nvPr/>
      </p:nvGrpSpPr>
      <p:grpSpPr>
        <a:xfrm>
          <a:off x="0" y="0"/>
          <a:ext cx="0" cy="0"/>
          <a:chOff x="0" y="0"/>
          <a:chExt cx="0" cy="0"/>
        </a:xfrm>
      </p:grpSpPr>
      <p:sp>
        <p:nvSpPr>
          <p:cNvPr id="367" name="Google Shape;367;p40"/>
          <p:cNvSpPr txBox="1">
            <a:spLocks noGrp="1"/>
          </p:cNvSpPr>
          <p:nvPr>
            <p:ph type="title"/>
          </p:nvPr>
        </p:nvSpPr>
        <p:spPr>
          <a:xfrm>
            <a:off x="743686" y="1466171"/>
            <a:ext cx="2979300" cy="2233818"/>
          </a:xfrm>
          <a:prstGeom prst="rect">
            <a:avLst/>
          </a:prstGeom>
        </p:spPr>
        <p:txBody>
          <a:bodyPr spcFirstLastPara="1" wrap="square" lIns="91425" tIns="91425" rIns="91425" bIns="91425" anchor="b" anchorCtr="0">
            <a:noAutofit/>
          </a:bodyPr>
          <a:lstStyle/>
          <a:p>
            <a:pPr lvl="0" algn="l" rtl="0">
              <a:spcBef>
                <a:spcPts val="0"/>
              </a:spcBef>
              <a:spcAft>
                <a:spcPts val="0"/>
              </a:spcAft>
            </a:pPr>
            <a:br>
              <a:rPr lang="en-GB" sz="1600" b="0" i="0">
                <a:solidFill>
                  <a:schemeClr val="tx1"/>
                </a:solidFill>
                <a:effectLst/>
                <a:latin typeface="+mj-lt"/>
                <a:cs typeface="Anek Gurmukhi ExtraBold" panose="020B0604020202020204" charset="0"/>
              </a:rPr>
            </a:br>
            <a:br>
              <a:rPr lang="en-GB" sz="1600" b="0" i="0">
                <a:solidFill>
                  <a:schemeClr val="tx1"/>
                </a:solidFill>
                <a:effectLst/>
                <a:latin typeface="+mj-lt"/>
                <a:cs typeface="Anek Gurmukhi ExtraBold" panose="020B0604020202020204" charset="0"/>
              </a:rPr>
            </a:br>
            <a:br>
              <a:rPr lang="en-GB" sz="1600" b="0" i="0">
                <a:solidFill>
                  <a:schemeClr val="tx1"/>
                </a:solidFill>
                <a:effectLst/>
                <a:latin typeface="+mj-lt"/>
                <a:cs typeface="Anek Gurmukhi ExtraBold" panose="020B0604020202020204" charset="0"/>
              </a:rPr>
            </a:br>
            <a:br>
              <a:rPr lang="en-GB" sz="1600" b="0" i="0">
                <a:solidFill>
                  <a:schemeClr val="tx1"/>
                </a:solidFill>
                <a:effectLst/>
                <a:latin typeface="+mj-lt"/>
                <a:cs typeface="Anek Gurmukhi ExtraBold" panose="020B0604020202020204" charset="0"/>
              </a:rPr>
            </a:br>
            <a:r>
              <a:rPr lang="en-GB" sz="2400" b="1" i="0">
                <a:solidFill>
                  <a:schemeClr val="tx2"/>
                </a:solidFill>
                <a:effectLst/>
                <a:latin typeface="Anek Gurmukhi ExtraBold" panose="020B0604020202020204" charset="0"/>
                <a:cs typeface="Anek Gurmukhi ExtraBold" panose="020B0604020202020204" charset="0"/>
              </a:rPr>
              <a:t>Scree Plot</a:t>
            </a:r>
            <a:br>
              <a:rPr lang="en-GB" sz="1600" b="0" i="0">
                <a:solidFill>
                  <a:schemeClr val="tx1"/>
                </a:solidFill>
                <a:effectLst/>
                <a:latin typeface="+mj-lt"/>
                <a:cs typeface="Anek Gurmukhi ExtraBold" panose="020B0604020202020204" charset="0"/>
              </a:rPr>
            </a:br>
            <a:br>
              <a:rPr lang="en-GB" sz="1600" b="0" i="0">
                <a:solidFill>
                  <a:schemeClr val="tx1"/>
                </a:solidFill>
                <a:effectLst/>
                <a:latin typeface="+mj-lt"/>
                <a:cs typeface="Anek Gurmukhi ExtraBold" panose="020B0604020202020204" charset="0"/>
              </a:rPr>
            </a:br>
            <a:r>
              <a:rPr lang="en-GB" sz="1600" b="0" i="0">
                <a:solidFill>
                  <a:schemeClr val="bg2"/>
                </a:solidFill>
                <a:effectLst/>
                <a:latin typeface="+mj-lt"/>
                <a:cs typeface="Anek Gurmukhi ExtraBold" panose="020B0604020202020204" charset="0"/>
              </a:rPr>
              <a:t>PC1 almost accounts for </a:t>
            </a:r>
            <a:r>
              <a:rPr lang="en-GB" sz="1600">
                <a:solidFill>
                  <a:schemeClr val="bg2"/>
                </a:solidFill>
                <a:latin typeface="+mj-lt"/>
                <a:cs typeface="Anek Gurmukhi ExtraBold" panose="020B0604020202020204" charset="0"/>
              </a:rPr>
              <a:t>40</a:t>
            </a:r>
            <a:r>
              <a:rPr lang="en-GB" sz="1600" b="0" i="0">
                <a:solidFill>
                  <a:schemeClr val="bg2"/>
                </a:solidFill>
                <a:effectLst/>
                <a:latin typeface="+mj-lt"/>
                <a:cs typeface="Anek Gurmukhi ExtraBold" panose="020B0604020202020204" charset="0"/>
              </a:rPr>
              <a:t>.3% of the variations </a:t>
            </a:r>
            <a:r>
              <a:rPr lang="en-GB" sz="1600">
                <a:solidFill>
                  <a:schemeClr val="bg2"/>
                </a:solidFill>
                <a:latin typeface="+mj-lt"/>
                <a:cs typeface="Anek Gurmukhi ExtraBold" panose="020B0604020202020204" charset="0"/>
              </a:rPr>
              <a:t>.</a:t>
            </a:r>
            <a:r>
              <a:rPr lang="en-GB" sz="1600" b="0" i="0">
                <a:solidFill>
                  <a:schemeClr val="bg2"/>
                </a:solidFill>
                <a:effectLst/>
                <a:latin typeface="+mj-lt"/>
                <a:cs typeface="Anek Gurmukhi ExtraBold" panose="020B0604020202020204" charset="0"/>
              </a:rPr>
              <a:t> </a:t>
            </a:r>
            <a:br>
              <a:rPr lang="en-GB" sz="1600" b="0" i="0">
                <a:solidFill>
                  <a:schemeClr val="bg2"/>
                </a:solidFill>
                <a:effectLst/>
                <a:latin typeface="+mj-lt"/>
                <a:cs typeface="Anek Gurmukhi ExtraBold" panose="020B0604020202020204" charset="0"/>
              </a:rPr>
            </a:br>
            <a:r>
              <a:rPr lang="en-GB" sz="1600" b="0" i="0">
                <a:solidFill>
                  <a:schemeClr val="bg2"/>
                </a:solidFill>
                <a:effectLst/>
                <a:latin typeface="+mj-lt"/>
                <a:cs typeface="Anek Gurmukhi ExtraBold" panose="020B0604020202020204" charset="0"/>
              </a:rPr>
              <a:t>PC1</a:t>
            </a:r>
            <a:r>
              <a:rPr lang="en-GB" sz="1600">
                <a:solidFill>
                  <a:schemeClr val="bg2"/>
                </a:solidFill>
                <a:latin typeface="+mj-lt"/>
                <a:cs typeface="Anek Gurmukhi ExtraBold" panose="020B0604020202020204" charset="0"/>
              </a:rPr>
              <a:t> and PC2 </a:t>
            </a:r>
            <a:r>
              <a:rPr lang="en-GB" sz="1600" b="0" i="0">
                <a:solidFill>
                  <a:schemeClr val="bg2"/>
                </a:solidFill>
                <a:effectLst/>
                <a:latin typeface="+mj-lt"/>
                <a:cs typeface="Anek Gurmukhi ExtraBold" panose="020B0604020202020204" charset="0"/>
              </a:rPr>
              <a:t>together account for around </a:t>
            </a:r>
            <a:r>
              <a:rPr lang="en-GB" sz="1600">
                <a:solidFill>
                  <a:schemeClr val="bg2"/>
                </a:solidFill>
                <a:latin typeface="+mj-lt"/>
                <a:cs typeface="Anek Gurmukhi ExtraBold" panose="020B0604020202020204" charset="0"/>
              </a:rPr>
              <a:t>50</a:t>
            </a:r>
            <a:r>
              <a:rPr lang="en-GB" sz="1600" b="0" i="0">
                <a:solidFill>
                  <a:schemeClr val="bg2"/>
                </a:solidFill>
                <a:effectLst/>
                <a:latin typeface="+mj-lt"/>
                <a:cs typeface="Anek Gurmukhi ExtraBold" panose="020B0604020202020204" charset="0"/>
              </a:rPr>
              <a:t>%.</a:t>
            </a:r>
            <a:endParaRPr sz="1600">
              <a:solidFill>
                <a:schemeClr val="bg2"/>
              </a:solidFill>
              <a:latin typeface="+mj-lt"/>
              <a:cs typeface="Anek Gurmukhi ExtraBold" panose="020B0604020202020204" charset="0"/>
            </a:endParaRPr>
          </a:p>
        </p:txBody>
      </p:sp>
      <p:cxnSp>
        <p:nvCxnSpPr>
          <p:cNvPr id="369" name="Google Shape;369;p40">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370" name="Google Shape;370;p40">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grpSp>
        <p:nvGrpSpPr>
          <p:cNvPr id="371" name="Google Shape;371;p40"/>
          <p:cNvGrpSpPr/>
          <p:nvPr/>
        </p:nvGrpSpPr>
        <p:grpSpPr>
          <a:xfrm>
            <a:off x="4028149" y="586389"/>
            <a:ext cx="4395851" cy="4394413"/>
            <a:chOff x="4559388" y="377953"/>
            <a:chExt cx="3668100" cy="3666900"/>
          </a:xfrm>
        </p:grpSpPr>
        <p:sp>
          <p:nvSpPr>
            <p:cNvPr id="372" name="Google Shape;372;p40"/>
            <p:cNvSpPr/>
            <p:nvPr/>
          </p:nvSpPr>
          <p:spPr>
            <a:xfrm rot="-2699254">
              <a:off x="4438641" y="1572885"/>
              <a:ext cx="3909593" cy="1277035"/>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4944500" y="3508425"/>
              <a:ext cx="138000" cy="1380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7632300" y="712925"/>
              <a:ext cx="219300" cy="219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hart, histogram">
            <a:extLst>
              <a:ext uri="{FF2B5EF4-FFF2-40B4-BE49-F238E27FC236}">
                <a16:creationId xmlns:a16="http://schemas.microsoft.com/office/drawing/2014/main" id="{D8763984-77A7-BCA1-C9C1-BF7B18245C0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2899" r="1509"/>
          <a:stretch/>
        </p:blipFill>
        <p:spPr>
          <a:xfrm>
            <a:off x="3638825" y="1233406"/>
            <a:ext cx="4674946" cy="31003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830A-E055-089E-62E1-5D4C23523B36}"/>
              </a:ext>
            </a:extLst>
          </p:cNvPr>
          <p:cNvSpPr>
            <a:spLocks noGrp="1"/>
          </p:cNvSpPr>
          <p:nvPr>
            <p:ph type="title"/>
          </p:nvPr>
        </p:nvSpPr>
        <p:spPr>
          <a:xfrm>
            <a:off x="721557" y="416957"/>
            <a:ext cx="7709034" cy="1097632"/>
          </a:xfrm>
          <a:ln>
            <a:noFill/>
          </a:ln>
        </p:spPr>
        <p:txBody>
          <a:bodyPr/>
          <a:lstStyle/>
          <a:p>
            <a:r>
              <a:rPr lang="en-US"/>
              <a:t>What is Principal Component Analysis(PCA)?</a:t>
            </a:r>
          </a:p>
        </p:txBody>
      </p:sp>
      <p:sp>
        <p:nvSpPr>
          <p:cNvPr id="3" name="TextBox 2">
            <a:extLst>
              <a:ext uri="{FF2B5EF4-FFF2-40B4-BE49-F238E27FC236}">
                <a16:creationId xmlns:a16="http://schemas.microsoft.com/office/drawing/2014/main" id="{C6089151-A80F-EB10-B373-5F4223E4927E}"/>
              </a:ext>
            </a:extLst>
          </p:cNvPr>
          <p:cNvSpPr txBox="1"/>
          <p:nvPr/>
        </p:nvSpPr>
        <p:spPr>
          <a:xfrm>
            <a:off x="705077" y="1621671"/>
            <a:ext cx="4927829"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rPr>
              <a:t>Principal Component Analysis (PCA) is a widely used data analysis technique that helps to identify patterns and underlying structure in high-dimensional datasets. The goal of PCA is to reduce the dimensionality of the data while retaining as much of the original information as possible.</a:t>
            </a:r>
          </a:p>
          <a:p>
            <a:endParaRPr lang="en-US">
              <a:solidFill>
                <a:schemeClr val="accent2"/>
              </a:solidFill>
            </a:endParaRPr>
          </a:p>
          <a:p>
            <a:endParaRPr lang="en-US">
              <a:solidFill>
                <a:schemeClr val="bg2"/>
              </a:solidFill>
            </a:endParaRPr>
          </a:p>
          <a:p>
            <a:r>
              <a:rPr lang="en-US">
                <a:solidFill>
                  <a:schemeClr val="bg2"/>
                </a:solidFill>
              </a:rPr>
              <a:t>PCA is closely related to Singular Value Decomposition (SVD), which is a matrix factorization technique that decomposes a matrix into three components: the left singular vectors, singular values, and right singular vectors. In fact, PCA can be considered as an application of SVD to the covariance matrix of the data.</a:t>
            </a:r>
          </a:p>
        </p:txBody>
      </p:sp>
      <p:pic>
        <p:nvPicPr>
          <p:cNvPr id="5" name="Picture 4" descr="Chart, scatter chart&#10;&#10;Description automatically generated">
            <a:extLst>
              <a:ext uri="{FF2B5EF4-FFF2-40B4-BE49-F238E27FC236}">
                <a16:creationId xmlns:a16="http://schemas.microsoft.com/office/drawing/2014/main" id="{A21A755A-8B8D-DB01-0374-EF1ED01112BD}"/>
              </a:ext>
            </a:extLst>
          </p:cNvPr>
          <p:cNvPicPr>
            <a:picLocks noChangeAspect="1"/>
          </p:cNvPicPr>
          <p:nvPr/>
        </p:nvPicPr>
        <p:blipFill>
          <a:blip r:embed="rId2"/>
          <a:stretch>
            <a:fillRect/>
          </a:stretch>
        </p:blipFill>
        <p:spPr>
          <a:xfrm>
            <a:off x="5632906" y="1842876"/>
            <a:ext cx="2616378" cy="2334828"/>
          </a:xfrm>
          <a:prstGeom prst="rect">
            <a:avLst/>
          </a:prstGeom>
        </p:spPr>
      </p:pic>
    </p:spTree>
    <p:extLst>
      <p:ext uri="{BB962C8B-B14F-4D97-AF65-F5344CB8AC3E}">
        <p14:creationId xmlns:p14="http://schemas.microsoft.com/office/powerpoint/2010/main" val="190925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6"/>
          <p:cNvSpPr txBox="1">
            <a:spLocks noGrp="1"/>
          </p:cNvSpPr>
          <p:nvPr>
            <p:ph type="title"/>
          </p:nvPr>
        </p:nvSpPr>
        <p:spPr>
          <a:xfrm>
            <a:off x="713250" y="193879"/>
            <a:ext cx="77175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2"/>
                </a:solidFill>
              </a:rPr>
              <a:t>Biplot</a:t>
            </a:r>
          </a:p>
        </p:txBody>
      </p:sp>
      <p:cxnSp>
        <p:nvCxnSpPr>
          <p:cNvPr id="501" name="Google Shape;501;p46">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502" name="Google Shape;502;p46">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sp>
        <p:nvSpPr>
          <p:cNvPr id="503" name="Google Shape;503;p46"/>
          <p:cNvSpPr txBox="1">
            <a:spLocks noGrp="1"/>
          </p:cNvSpPr>
          <p:nvPr>
            <p:ph type="subTitle" idx="1"/>
          </p:nvPr>
        </p:nvSpPr>
        <p:spPr>
          <a:xfrm>
            <a:off x="4199074" y="766579"/>
            <a:ext cx="4104000" cy="40754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bg2"/>
                </a:solidFill>
                <a:latin typeface="Alexandria Light" panose="020B0604020202020204" charset="-78"/>
                <a:cs typeface="Alexandria Light" panose="020B0604020202020204" charset="-78"/>
              </a:rPr>
              <a:t>Interpretations from the plot:</a:t>
            </a:r>
          </a:p>
          <a:p>
            <a:pPr marL="0" lvl="0" indent="0" algn="l" rtl="0">
              <a:spcBef>
                <a:spcPts val="0"/>
              </a:spcBef>
              <a:spcAft>
                <a:spcPts val="0"/>
              </a:spcAft>
              <a:buNone/>
            </a:pPr>
            <a:endParaRPr lang="en-GB">
              <a:solidFill>
                <a:schemeClr val="bg2"/>
              </a:solidFill>
              <a:latin typeface="Alexandria Light" panose="020B0604020202020204" charset="-78"/>
              <a:cs typeface="Alexandria Light" panose="020B0604020202020204" charset="-78"/>
            </a:endParaRPr>
          </a:p>
          <a:p>
            <a:pPr marL="171450" lvl="0" indent="-171450" algn="l" rtl="0">
              <a:spcBef>
                <a:spcPts val="0"/>
              </a:spcBef>
              <a:spcAft>
                <a:spcPts val="0"/>
              </a:spcAft>
              <a:buClr>
                <a:schemeClr val="bg2"/>
              </a:buClr>
              <a:buFont typeface="Arial" panose="020B0604020202020204" pitchFamily="34" charset="0"/>
              <a:buChar char="•"/>
            </a:pPr>
            <a:r>
              <a:rPr lang="en-GB" sz="1050" b="1" i="0">
                <a:solidFill>
                  <a:schemeClr val="tx2"/>
                </a:solidFill>
                <a:effectLst/>
                <a:latin typeface="Alexandria Light" panose="020B0604020202020204" charset="-78"/>
                <a:cs typeface="Alexandria Light" panose="020B0604020202020204" charset="-78"/>
              </a:rPr>
              <a:t>PC1 </a:t>
            </a:r>
            <a:r>
              <a:rPr lang="en-GB" sz="1050" b="0" i="0">
                <a:solidFill>
                  <a:schemeClr val="bg2"/>
                </a:solidFill>
                <a:effectLst/>
                <a:latin typeface="Alexandria Light" panose="020B0604020202020204" charset="-78"/>
                <a:cs typeface="Alexandria Light" panose="020B0604020202020204" charset="-78"/>
              </a:rPr>
              <a:t>loading for every product is all positive, we can take this as an indicator that PC1 represent something similar to the </a:t>
            </a:r>
            <a:r>
              <a:rPr lang="en-GB" sz="1050" b="1" i="0">
                <a:solidFill>
                  <a:schemeClr val="bg2"/>
                </a:solidFill>
                <a:effectLst/>
                <a:latin typeface="Alexandria Light" panose="020B0604020202020204" charset="-78"/>
                <a:cs typeface="Alexandria Light" panose="020B0604020202020204" charset="-78"/>
              </a:rPr>
              <a:t>“Weighted Buying Purchase Intention”</a:t>
            </a:r>
            <a:r>
              <a:rPr lang="en-GB" sz="1050" b="0" i="0">
                <a:solidFill>
                  <a:schemeClr val="bg2"/>
                </a:solidFill>
                <a:effectLst/>
                <a:latin typeface="Alexandria Light" panose="020B0604020202020204" charset="-78"/>
                <a:cs typeface="Alexandria Light" panose="020B0604020202020204" charset="-78"/>
              </a:rPr>
              <a:t>, the larger the value, the higher a customer’s purchase intention.</a:t>
            </a:r>
          </a:p>
          <a:p>
            <a:pPr marL="171450" lvl="0" indent="-171450" algn="l" rtl="0">
              <a:spcBef>
                <a:spcPts val="0"/>
              </a:spcBef>
              <a:spcAft>
                <a:spcPts val="0"/>
              </a:spcAft>
              <a:buClr>
                <a:schemeClr val="bg2"/>
              </a:buClr>
              <a:buFont typeface="Arial" panose="020B0604020202020204" pitchFamily="34" charset="0"/>
              <a:buChar char="•"/>
            </a:pPr>
            <a:endParaRPr lang="en-GB" sz="1050">
              <a:solidFill>
                <a:schemeClr val="bg2"/>
              </a:solidFill>
              <a:latin typeface="Alexandria Light" panose="020B0604020202020204" charset="-78"/>
              <a:cs typeface="Alexandria Light" panose="020B0604020202020204" charset="-78"/>
            </a:endParaRPr>
          </a:p>
          <a:p>
            <a:pPr marL="171450" lvl="0" indent="-171450" algn="l" rtl="0">
              <a:spcBef>
                <a:spcPts val="0"/>
              </a:spcBef>
              <a:spcAft>
                <a:spcPts val="0"/>
              </a:spcAft>
              <a:buClr>
                <a:schemeClr val="bg2"/>
              </a:buClr>
              <a:buFont typeface="Arial" panose="020B0604020202020204" pitchFamily="34" charset="0"/>
              <a:buChar char="•"/>
            </a:pPr>
            <a:r>
              <a:rPr lang="en-GB" sz="1050" b="1" i="0">
                <a:solidFill>
                  <a:schemeClr val="tx2"/>
                </a:solidFill>
                <a:effectLst/>
                <a:latin typeface="Alexandria Light" panose="020B0604020202020204" charset="-78"/>
                <a:cs typeface="Alexandria Light" panose="020B0604020202020204" charset="-78"/>
              </a:rPr>
              <a:t>PC2 </a:t>
            </a:r>
            <a:r>
              <a:rPr lang="en-GB" sz="1050" b="0" i="0">
                <a:solidFill>
                  <a:schemeClr val="bg2"/>
                </a:solidFill>
                <a:effectLst/>
                <a:latin typeface="Alexandria Light" panose="020B0604020202020204" charset="-78"/>
                <a:cs typeface="Alexandria Light" panose="020B0604020202020204" charset="-78"/>
              </a:rPr>
              <a:t>can separate different products into different groups, the upper side has a positive PC2 value and the down side has negative PC2 value.</a:t>
            </a:r>
          </a:p>
          <a:p>
            <a:pPr marL="171450" lvl="0" indent="-171450" algn="l" rtl="0">
              <a:spcBef>
                <a:spcPts val="0"/>
              </a:spcBef>
              <a:spcAft>
                <a:spcPts val="0"/>
              </a:spcAft>
              <a:buClr>
                <a:schemeClr val="bg2"/>
              </a:buClr>
              <a:buFont typeface="Arial" panose="020B0604020202020204" pitchFamily="34" charset="0"/>
              <a:buChar char="•"/>
            </a:pPr>
            <a:endParaRPr lang="en-GB" sz="1050" b="0" i="0">
              <a:solidFill>
                <a:schemeClr val="bg2"/>
              </a:solidFill>
              <a:effectLst/>
              <a:latin typeface="Alexandria Light" panose="020B0604020202020204" charset="-78"/>
              <a:cs typeface="Alexandria Light" panose="020B0604020202020204" charset="-78"/>
            </a:endParaRPr>
          </a:p>
          <a:p>
            <a:pPr marL="171450" lvl="0" indent="-171450" algn="l" rtl="0">
              <a:spcBef>
                <a:spcPts val="0"/>
              </a:spcBef>
              <a:spcAft>
                <a:spcPts val="0"/>
              </a:spcAft>
              <a:buClr>
                <a:schemeClr val="bg2"/>
              </a:buClr>
              <a:buFont typeface="Arial" panose="020B0604020202020204" pitchFamily="34" charset="0"/>
              <a:buChar char="•"/>
            </a:pPr>
            <a:r>
              <a:rPr lang="en-GB" sz="1050" b="1" i="0">
                <a:solidFill>
                  <a:schemeClr val="bg2"/>
                </a:solidFill>
                <a:effectLst/>
                <a:latin typeface="Alexandria Light" panose="020B0604020202020204" charset="-78"/>
                <a:cs typeface="Alexandria Light" panose="020B0604020202020204" charset="-78"/>
              </a:rPr>
              <a:t>It is also important to notice that PC2 only contributed around 8.3% of the variation, it might suggest that our products are not quite diverse at all.</a:t>
            </a:r>
          </a:p>
          <a:p>
            <a:pPr marL="171450" lvl="0" indent="-171450" algn="l" rtl="0">
              <a:spcBef>
                <a:spcPts val="0"/>
              </a:spcBef>
              <a:spcAft>
                <a:spcPts val="0"/>
              </a:spcAft>
              <a:buClr>
                <a:schemeClr val="bg2"/>
              </a:buClr>
              <a:buFont typeface="Arial" panose="020B0604020202020204" pitchFamily="34" charset="0"/>
              <a:buChar char="•"/>
            </a:pPr>
            <a:endParaRPr lang="en-GB" sz="1050" b="1" i="0">
              <a:solidFill>
                <a:schemeClr val="bg2"/>
              </a:solidFill>
              <a:effectLst/>
              <a:latin typeface="Alexandria Light" panose="020B0604020202020204" charset="-78"/>
              <a:cs typeface="Alexandria Light" panose="020B0604020202020204" charset="-78"/>
            </a:endParaRPr>
          </a:p>
          <a:p>
            <a:pPr marL="171450" lvl="0" indent="-171450" algn="l" rtl="0">
              <a:spcBef>
                <a:spcPts val="0"/>
              </a:spcBef>
              <a:spcAft>
                <a:spcPts val="0"/>
              </a:spcAft>
              <a:buClr>
                <a:schemeClr val="bg2"/>
              </a:buClr>
              <a:buFont typeface="Arial" panose="020B0604020202020204" pitchFamily="34" charset="0"/>
              <a:buChar char="•"/>
            </a:pPr>
            <a:r>
              <a:rPr lang="en-GB" sz="1050" b="0" i="0">
                <a:solidFill>
                  <a:schemeClr val="bg2"/>
                </a:solidFill>
                <a:effectLst/>
                <a:latin typeface="Alexandria Light" panose="020B0604020202020204" charset="-78"/>
                <a:cs typeface="Alexandria Light" panose="020B0604020202020204" charset="-78"/>
              </a:rPr>
              <a:t>I would still like to roughly put our products into two categories:</a:t>
            </a:r>
          </a:p>
          <a:p>
            <a:pPr marL="0" lvl="0" indent="0" algn="l" rtl="0">
              <a:spcBef>
                <a:spcPts val="0"/>
              </a:spcBef>
              <a:spcAft>
                <a:spcPts val="0"/>
              </a:spcAft>
              <a:buNone/>
            </a:pPr>
            <a:r>
              <a:rPr lang="en-GB" sz="1050">
                <a:solidFill>
                  <a:schemeClr val="tx2"/>
                </a:solidFill>
                <a:latin typeface="Alexandria Light" panose="020B0604020202020204" charset="-78"/>
                <a:cs typeface="Alexandria Light" panose="020B0604020202020204" charset="-78"/>
              </a:rPr>
              <a:t>    </a:t>
            </a:r>
            <a:r>
              <a:rPr lang="en-GB" sz="1050" b="0" i="0">
                <a:solidFill>
                  <a:schemeClr val="tx2"/>
                </a:solidFill>
                <a:effectLst/>
                <a:latin typeface="Alexandria Light" panose="020B0604020202020204" charset="-78"/>
                <a:cs typeface="Alexandria Light" panose="020B0604020202020204" charset="-78"/>
              </a:rPr>
              <a:t>Group1: P17,p7,p18,p10,p13,p6,p16,p8,p15</a:t>
            </a:r>
          </a:p>
          <a:p>
            <a:pPr marL="0" lvl="0" indent="0" algn="l" rtl="0">
              <a:spcBef>
                <a:spcPts val="0"/>
              </a:spcBef>
              <a:spcAft>
                <a:spcPts val="0"/>
              </a:spcAft>
              <a:buNone/>
            </a:pPr>
            <a:r>
              <a:rPr lang="en-GB" sz="1050" b="0" i="0">
                <a:solidFill>
                  <a:schemeClr val="tx2"/>
                </a:solidFill>
                <a:effectLst/>
                <a:latin typeface="Alexandria Light" panose="020B0604020202020204" charset="-78"/>
                <a:cs typeface="Alexandria Light" panose="020B0604020202020204" charset="-78"/>
              </a:rPr>
              <a:t>    Group2: the other products</a:t>
            </a:r>
          </a:p>
          <a:p>
            <a:pPr marL="0" lvl="0" indent="0" algn="l" rtl="0">
              <a:spcBef>
                <a:spcPts val="0"/>
              </a:spcBef>
              <a:spcAft>
                <a:spcPts val="0"/>
              </a:spcAft>
              <a:buNone/>
            </a:pPr>
            <a:endParaRPr sz="1050">
              <a:solidFill>
                <a:schemeClr val="bg2"/>
              </a:solidFill>
              <a:latin typeface="Alexandria Light" panose="020B0604020202020204" charset="-78"/>
              <a:cs typeface="Alexandria Light" panose="020B0604020202020204" charset="-78"/>
            </a:endParaRPr>
          </a:p>
        </p:txBody>
      </p:sp>
      <p:grpSp>
        <p:nvGrpSpPr>
          <p:cNvPr id="504" name="Google Shape;504;p46"/>
          <p:cNvGrpSpPr/>
          <p:nvPr/>
        </p:nvGrpSpPr>
        <p:grpSpPr>
          <a:xfrm rot="-5792224">
            <a:off x="264305" y="1016458"/>
            <a:ext cx="4281255" cy="3787417"/>
            <a:chOff x="4559388" y="377953"/>
            <a:chExt cx="3668100" cy="3666900"/>
          </a:xfrm>
        </p:grpSpPr>
        <p:sp>
          <p:nvSpPr>
            <p:cNvPr id="505" name="Google Shape;505;p46"/>
            <p:cNvSpPr/>
            <p:nvPr/>
          </p:nvSpPr>
          <p:spPr>
            <a:xfrm rot="-2699254">
              <a:off x="4438641" y="1572885"/>
              <a:ext cx="3909593" cy="1277035"/>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a:off x="4944500" y="3508425"/>
              <a:ext cx="138000" cy="1380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6"/>
            <p:cNvSpPr/>
            <p:nvPr/>
          </p:nvSpPr>
          <p:spPr>
            <a:xfrm>
              <a:off x="7632300" y="712925"/>
              <a:ext cx="219300" cy="219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8C8AA359-B1D6-A761-4CED-B78B1FA523C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89060" y="1520383"/>
            <a:ext cx="3134205" cy="25678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1"/>
        <p:cNvGrpSpPr/>
        <p:nvPr/>
      </p:nvGrpSpPr>
      <p:grpSpPr>
        <a:xfrm>
          <a:off x="0" y="0"/>
          <a:ext cx="0" cy="0"/>
          <a:chOff x="0" y="0"/>
          <a:chExt cx="0" cy="0"/>
        </a:xfrm>
      </p:grpSpPr>
      <p:sp>
        <p:nvSpPr>
          <p:cNvPr id="765" name="Google Shape;765;p56"/>
          <p:cNvSpPr txBox="1">
            <a:spLocks noGrp="1"/>
          </p:cNvSpPr>
          <p:nvPr>
            <p:ph type="title"/>
          </p:nvPr>
        </p:nvSpPr>
        <p:spPr>
          <a:xfrm>
            <a:off x="713225" y="537650"/>
            <a:ext cx="77175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2"/>
                </a:solidFill>
              </a:rPr>
              <a:t>Scores based on Gender</a:t>
            </a:r>
          </a:p>
        </p:txBody>
      </p:sp>
      <p:cxnSp>
        <p:nvCxnSpPr>
          <p:cNvPr id="769" name="Google Shape;769;p56">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770" name="Google Shape;770;p56">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pic>
        <p:nvPicPr>
          <p:cNvPr id="4" name="Picture 3" descr="Chart, scatter chart, bubble chart">
            <a:extLst>
              <a:ext uri="{FF2B5EF4-FFF2-40B4-BE49-F238E27FC236}">
                <a16:creationId xmlns:a16="http://schemas.microsoft.com/office/drawing/2014/main" id="{E7AAE056-9892-6295-8BA1-6386DB77564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115366" y="1434620"/>
            <a:ext cx="3255203" cy="3011919"/>
          </a:xfrm>
          <a:prstGeom prst="rect">
            <a:avLst/>
          </a:prstGeom>
        </p:spPr>
      </p:pic>
      <p:sp>
        <p:nvSpPr>
          <p:cNvPr id="5" name="TextBox 4">
            <a:extLst>
              <a:ext uri="{FF2B5EF4-FFF2-40B4-BE49-F238E27FC236}">
                <a16:creationId xmlns:a16="http://schemas.microsoft.com/office/drawing/2014/main" id="{47B8EB2C-51F4-7CCC-9A57-553092FEDD8F}"/>
              </a:ext>
            </a:extLst>
          </p:cNvPr>
          <p:cNvSpPr txBox="1"/>
          <p:nvPr/>
        </p:nvSpPr>
        <p:spPr>
          <a:xfrm>
            <a:off x="4713366" y="1431565"/>
            <a:ext cx="3255202" cy="2031325"/>
          </a:xfrm>
          <a:prstGeom prst="rect">
            <a:avLst/>
          </a:prstGeom>
          <a:noFill/>
        </p:spPr>
        <p:txBody>
          <a:bodyPr wrap="square" rtlCol="0">
            <a:spAutoFit/>
          </a:bodyPr>
          <a:lstStyle/>
          <a:p>
            <a:pPr marL="285750" indent="-285750">
              <a:buClr>
                <a:schemeClr val="bg2"/>
              </a:buClr>
              <a:buFont typeface="Arial" panose="020B0604020202020204" pitchFamily="34" charset="0"/>
              <a:buChar char="•"/>
            </a:pPr>
            <a:r>
              <a:rPr lang="en-GB" b="0" i="0">
                <a:solidFill>
                  <a:schemeClr val="tx2"/>
                </a:solidFill>
                <a:effectLst/>
                <a:latin typeface="Anek Gurmukhi ExtraBold" panose="020B0604020202020204" charset="0"/>
                <a:cs typeface="Anek Gurmukhi ExtraBold" panose="020B0604020202020204" charset="0"/>
              </a:rPr>
              <a:t>Female </a:t>
            </a:r>
            <a:r>
              <a:rPr lang="en-GB" b="0" i="0">
                <a:solidFill>
                  <a:schemeClr val="bg2"/>
                </a:solidFill>
                <a:effectLst/>
                <a:latin typeface="Anek Gurmukhi ExtraBold" panose="020B0604020202020204" charset="0"/>
                <a:cs typeface="Anek Gurmukhi ExtraBold" panose="020B0604020202020204" charset="0"/>
              </a:rPr>
              <a:t>has a lower purchase intention(Surprised ha?) and would like to purchase products in </a:t>
            </a:r>
            <a:r>
              <a:rPr lang="en-GB" b="0" i="0">
                <a:solidFill>
                  <a:schemeClr val="tx2"/>
                </a:solidFill>
                <a:effectLst/>
                <a:latin typeface="Anek Gurmukhi ExtraBold" panose="020B0604020202020204" charset="0"/>
                <a:cs typeface="Anek Gurmukhi ExtraBold" panose="020B0604020202020204" charset="0"/>
              </a:rPr>
              <a:t>Group 2</a:t>
            </a:r>
            <a:r>
              <a:rPr lang="en-GB">
                <a:solidFill>
                  <a:schemeClr val="bg2"/>
                </a:solidFill>
                <a:latin typeface="Anek Gurmukhi ExtraBold" panose="020B0604020202020204" charset="0"/>
                <a:cs typeface="Anek Gurmukhi ExtraBold" panose="020B0604020202020204" charset="0"/>
              </a:rPr>
              <a:t>.</a:t>
            </a:r>
          </a:p>
          <a:p>
            <a:pPr>
              <a:buClr>
                <a:schemeClr val="bg2"/>
              </a:buClr>
            </a:pPr>
            <a:endParaRPr lang="en-GB">
              <a:solidFill>
                <a:schemeClr val="bg2"/>
              </a:solidFill>
              <a:latin typeface="Anek Gurmukhi ExtraBold" panose="020B0604020202020204" charset="0"/>
              <a:cs typeface="Anek Gurmukhi ExtraBold" panose="020B0604020202020204" charset="0"/>
            </a:endParaRPr>
          </a:p>
          <a:p>
            <a:pPr marL="285750" indent="-285750">
              <a:buClr>
                <a:schemeClr val="bg2"/>
              </a:buClr>
              <a:buFont typeface="Arial" panose="020B0604020202020204" pitchFamily="34" charset="0"/>
              <a:buChar char="•"/>
            </a:pPr>
            <a:r>
              <a:rPr lang="en-GB" b="0" i="0">
                <a:solidFill>
                  <a:schemeClr val="tx2"/>
                </a:solidFill>
                <a:effectLst/>
                <a:latin typeface="Anek Gurmukhi ExtraBold" panose="020B0604020202020204" charset="0"/>
                <a:cs typeface="Anek Gurmukhi ExtraBold" panose="020B0604020202020204" charset="0"/>
              </a:rPr>
              <a:t>Males </a:t>
            </a:r>
            <a:r>
              <a:rPr lang="en-GB" b="0" i="0">
                <a:solidFill>
                  <a:schemeClr val="bg2"/>
                </a:solidFill>
                <a:effectLst/>
                <a:latin typeface="Anek Gurmukhi ExtraBold" panose="020B0604020202020204" charset="0"/>
                <a:cs typeface="Anek Gurmukhi ExtraBold" panose="020B0604020202020204" charset="0"/>
              </a:rPr>
              <a:t>have a real buying intention when they visit this store and would like to purchase from </a:t>
            </a:r>
            <a:r>
              <a:rPr lang="en-GB" b="0" i="0">
                <a:solidFill>
                  <a:schemeClr val="tx2"/>
                </a:solidFill>
                <a:effectLst/>
                <a:latin typeface="Anek Gurmukhi ExtraBold" panose="020B0604020202020204" charset="0"/>
                <a:cs typeface="Anek Gurmukhi ExtraBold" panose="020B0604020202020204" charset="0"/>
              </a:rPr>
              <a:t>Group 1</a:t>
            </a:r>
            <a:r>
              <a:rPr lang="en-GB" b="0" i="0">
                <a:solidFill>
                  <a:schemeClr val="bg2"/>
                </a:solidFill>
                <a:effectLst/>
                <a:latin typeface="Anek Gurmukhi ExtraBold" panose="020B0604020202020204" charset="0"/>
                <a:cs typeface="Anek Gurmukhi ExtraBold" panose="020B0604020202020204" charset="0"/>
              </a:rPr>
              <a:t>.</a:t>
            </a:r>
            <a:endParaRPr lang="en-IN">
              <a:solidFill>
                <a:schemeClr val="bg2"/>
              </a:solidFill>
              <a:latin typeface="Anek Gurmukhi ExtraBold" panose="020B0604020202020204" charset="0"/>
              <a:cs typeface="Anek Gurmukhi ExtraBold" panose="020B0604020202020204" charset="0"/>
            </a:endParaRPr>
          </a:p>
        </p:txBody>
      </p:sp>
      <p:grpSp>
        <p:nvGrpSpPr>
          <p:cNvPr id="6" name="Google Shape;8976;p74">
            <a:extLst>
              <a:ext uri="{FF2B5EF4-FFF2-40B4-BE49-F238E27FC236}">
                <a16:creationId xmlns:a16="http://schemas.microsoft.com/office/drawing/2014/main" id="{C8645C23-3405-E047-550D-C74998075424}"/>
              </a:ext>
            </a:extLst>
          </p:cNvPr>
          <p:cNvGrpSpPr/>
          <p:nvPr/>
        </p:nvGrpSpPr>
        <p:grpSpPr>
          <a:xfrm>
            <a:off x="7064362" y="554135"/>
            <a:ext cx="219464" cy="383437"/>
            <a:chOff x="1426400" y="1814750"/>
            <a:chExt cx="407850" cy="712575"/>
          </a:xfrm>
        </p:grpSpPr>
        <p:sp>
          <p:nvSpPr>
            <p:cNvPr id="7" name="Google Shape;8977;p74">
              <a:extLst>
                <a:ext uri="{FF2B5EF4-FFF2-40B4-BE49-F238E27FC236}">
                  <a16:creationId xmlns:a16="http://schemas.microsoft.com/office/drawing/2014/main" id="{A1A90557-579B-E53B-1F43-D4DF05CAD7AA}"/>
                </a:ext>
              </a:extLst>
            </p:cNvPr>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978;p74">
              <a:extLst>
                <a:ext uri="{FF2B5EF4-FFF2-40B4-BE49-F238E27FC236}">
                  <a16:creationId xmlns:a16="http://schemas.microsoft.com/office/drawing/2014/main" id="{FCD0FDE3-E0FD-ABA6-C311-76A3634556CB}"/>
                </a:ext>
              </a:extLst>
            </p:cNvPr>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79;p74">
              <a:extLst>
                <a:ext uri="{FF2B5EF4-FFF2-40B4-BE49-F238E27FC236}">
                  <a16:creationId xmlns:a16="http://schemas.microsoft.com/office/drawing/2014/main" id="{F73915D3-6A0D-DC7C-F638-F6F304E5A1E7}"/>
                </a:ext>
              </a:extLst>
            </p:cNvPr>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980;p74">
            <a:extLst>
              <a:ext uri="{FF2B5EF4-FFF2-40B4-BE49-F238E27FC236}">
                <a16:creationId xmlns:a16="http://schemas.microsoft.com/office/drawing/2014/main" id="{E5636722-7C29-41CD-7660-B3C9347F936C}"/>
              </a:ext>
            </a:extLst>
          </p:cNvPr>
          <p:cNvGrpSpPr/>
          <p:nvPr/>
        </p:nvGrpSpPr>
        <p:grpSpPr>
          <a:xfrm>
            <a:off x="1757901" y="623685"/>
            <a:ext cx="313833" cy="313887"/>
            <a:chOff x="1910075" y="2021700"/>
            <a:chExt cx="583225" cy="583325"/>
          </a:xfrm>
          <a:solidFill>
            <a:schemeClr val="tx2"/>
          </a:solidFill>
        </p:grpSpPr>
        <p:sp>
          <p:nvSpPr>
            <p:cNvPr id="11" name="Google Shape;8981;p74">
              <a:extLst>
                <a:ext uri="{FF2B5EF4-FFF2-40B4-BE49-F238E27FC236}">
                  <a16:creationId xmlns:a16="http://schemas.microsoft.com/office/drawing/2014/main" id="{B36EEE71-7BDB-DD5A-BFDA-CB482321A1D5}"/>
                </a:ext>
              </a:extLst>
            </p:cNvPr>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grp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sp>
          <p:nvSpPr>
            <p:cNvPr id="12" name="Google Shape;8982;p74">
              <a:extLst>
                <a:ext uri="{FF2B5EF4-FFF2-40B4-BE49-F238E27FC236}">
                  <a16:creationId xmlns:a16="http://schemas.microsoft.com/office/drawing/2014/main" id="{A63AD04B-ABB3-1C04-F510-F29D682745E4}"/>
                </a:ext>
              </a:extLst>
            </p:cNvPr>
            <p:cNvSpPr/>
            <p:nvPr/>
          </p:nvSpPr>
          <p:spPr>
            <a:xfrm>
              <a:off x="2277975" y="2026475"/>
              <a:ext cx="210650" cy="210625"/>
            </a:xfrm>
            <a:custGeom>
              <a:avLst/>
              <a:gdLst/>
              <a:ahLst/>
              <a:cxnLst/>
              <a:rect l="l" t="t" r="r" b="b"/>
              <a:pathLst>
                <a:path w="8426" h="8425" fill="none" extrusionOk="0">
                  <a:moveTo>
                    <a:pt x="8425" y="0"/>
                  </a:moveTo>
                  <a:lnTo>
                    <a:pt x="1" y="8425"/>
                  </a:lnTo>
                </a:path>
              </a:pathLst>
            </a:custGeom>
            <a:grp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sp>
          <p:nvSpPr>
            <p:cNvPr id="13" name="Google Shape;8983;p74">
              <a:extLst>
                <a:ext uri="{FF2B5EF4-FFF2-40B4-BE49-F238E27FC236}">
                  <a16:creationId xmlns:a16="http://schemas.microsoft.com/office/drawing/2014/main" id="{6B47C492-B8C3-7C00-90C4-B6562E08D22C}"/>
                </a:ext>
              </a:extLst>
            </p:cNvPr>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grp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0"/>
          <p:cNvSpPr txBox="1">
            <a:spLocks noGrp="1"/>
          </p:cNvSpPr>
          <p:nvPr>
            <p:ph type="title"/>
          </p:nvPr>
        </p:nvSpPr>
        <p:spPr>
          <a:xfrm>
            <a:off x="696550" y="1191986"/>
            <a:ext cx="2979300" cy="3311340"/>
          </a:xfrm>
          <a:prstGeom prst="rect">
            <a:avLst/>
          </a:prstGeom>
        </p:spPr>
        <p:txBody>
          <a:bodyPr spcFirstLastPara="1" wrap="square" lIns="91425" tIns="91425" rIns="91425" bIns="91425" anchor="b" anchorCtr="0">
            <a:noAutofit/>
          </a:bodyPr>
          <a:lstStyle/>
          <a:p>
            <a:r>
              <a:rPr lang="en-GB" sz="1200">
                <a:solidFill>
                  <a:schemeClr val="tx2"/>
                </a:solidFill>
                <a:latin typeface="Anek Gurmukhi ExtraBold" panose="020B0604020202020204" charset="0"/>
                <a:cs typeface="Anek Gurmukhi ExtraBold" panose="020B0604020202020204" charset="0"/>
              </a:rPr>
              <a:t>W</a:t>
            </a:r>
            <a:r>
              <a:rPr lang="en-GB" sz="1200" b="0" i="0">
                <a:solidFill>
                  <a:schemeClr val="tx2"/>
                </a:solidFill>
                <a:effectLst/>
                <a:latin typeface="Anek Gurmukhi ExtraBold" panose="020B0604020202020204" charset="0"/>
                <a:cs typeface="Anek Gurmukhi ExtraBold" panose="020B0604020202020204" charset="0"/>
              </a:rPr>
              <a:t>e would like to cluster our customers into different groups base on their shopping behaviours, and help us with precision marketing. </a:t>
            </a:r>
            <a:br>
              <a:rPr lang="en-GB" sz="1200" b="0" i="0">
                <a:solidFill>
                  <a:schemeClr val="tx2"/>
                </a:solidFill>
                <a:effectLst/>
                <a:latin typeface="Anek Gurmukhi ExtraBold" panose="020B0604020202020204" charset="0"/>
                <a:cs typeface="Anek Gurmukhi ExtraBold" panose="020B0604020202020204" charset="0"/>
              </a:rPr>
            </a:br>
            <a:br>
              <a:rPr lang="en-GB" sz="1200" b="0" i="0">
                <a:solidFill>
                  <a:schemeClr val="tx1"/>
                </a:solidFill>
                <a:effectLst/>
                <a:latin typeface="Anek Gurmukhi ExtraBold" panose="020B0604020202020204" charset="0"/>
                <a:cs typeface="Anek Gurmukhi ExtraBold" panose="020B0604020202020204" charset="0"/>
              </a:rPr>
            </a:br>
            <a:r>
              <a:rPr lang="en-GB" sz="1200" b="0" i="0">
                <a:solidFill>
                  <a:schemeClr val="bg2"/>
                </a:solidFill>
                <a:effectLst/>
                <a:latin typeface="Anek Gurmukhi ExtraBold" panose="020B0604020202020204" charset="0"/>
                <a:cs typeface="Anek Gurmukhi ExtraBold" panose="020B0604020202020204" charset="0"/>
              </a:rPr>
              <a:t>The 4 broad groups in Customers is as follows:</a:t>
            </a:r>
            <a:br>
              <a:rPr lang="en-GB" sz="1200" b="0" i="0">
                <a:solidFill>
                  <a:schemeClr val="tx1"/>
                </a:solidFill>
                <a:effectLst/>
                <a:latin typeface="Anek Gurmukhi ExtraBold" panose="020B0604020202020204" charset="0"/>
                <a:cs typeface="Anek Gurmukhi ExtraBold" panose="020B0604020202020204" charset="0"/>
              </a:rPr>
            </a:br>
            <a:r>
              <a:rPr lang="en-GB" sz="1200" b="0" i="0">
                <a:solidFill>
                  <a:schemeClr val="tx2"/>
                </a:solidFill>
                <a:effectLst/>
                <a:latin typeface="Anek Gurmukhi ExtraBold" panose="020B0604020202020204" charset="0"/>
                <a:cs typeface="Anek Gurmukhi ExtraBold" panose="020B0604020202020204" charset="0"/>
              </a:rPr>
              <a:t>Group 1 </a:t>
            </a:r>
            <a:r>
              <a:rPr lang="en-GB" sz="1200" b="0" i="0">
                <a:solidFill>
                  <a:schemeClr val="bg2"/>
                </a:solidFill>
                <a:effectLst/>
                <a:latin typeface="Anek Gurmukhi ExtraBold" panose="020B0604020202020204" charset="0"/>
                <a:cs typeface="Anek Gurmukhi ExtraBold" panose="020B0604020202020204" charset="0"/>
              </a:rPr>
              <a:t>:</a:t>
            </a:r>
            <a:r>
              <a:rPr lang="en-GB" sz="1200" b="0" i="0">
                <a:solidFill>
                  <a:schemeClr val="tx1"/>
                </a:solidFill>
                <a:effectLst/>
                <a:latin typeface="Anek Gurmukhi ExtraBold" panose="020B0604020202020204" charset="0"/>
                <a:cs typeface="Anek Gurmukhi ExtraBold" panose="020B0604020202020204" charset="0"/>
              </a:rPr>
              <a:t> </a:t>
            </a:r>
            <a:r>
              <a:rPr lang="en-GB" sz="1200" i="0">
                <a:solidFill>
                  <a:schemeClr val="bg2"/>
                </a:solidFill>
                <a:effectLst/>
                <a:latin typeface="source-serif-pro"/>
                <a:cs typeface="Alexandria Light" panose="020B0604020202020204" charset="-78"/>
              </a:rPr>
              <a:t>customers who are either age 0-17 or has occupation 17, or both.</a:t>
            </a:r>
            <a:br>
              <a:rPr lang="en-GB" sz="1200" i="0">
                <a:solidFill>
                  <a:schemeClr val="bg2"/>
                </a:solidFill>
                <a:effectLst/>
                <a:latin typeface="source-serif-pro"/>
                <a:cs typeface="Alexandria Light" panose="020B0604020202020204" charset="-78"/>
              </a:rPr>
            </a:br>
            <a:br>
              <a:rPr lang="en-GB" sz="1200" b="0" i="0">
                <a:solidFill>
                  <a:schemeClr val="tx1"/>
                </a:solidFill>
                <a:effectLst/>
                <a:latin typeface="Anek Gurmukhi ExtraBold" panose="020B0604020202020204" charset="0"/>
                <a:cs typeface="Anek Gurmukhi ExtraBold" panose="020B0604020202020204" charset="0"/>
              </a:rPr>
            </a:br>
            <a:r>
              <a:rPr lang="en-GB" sz="1200" b="0" i="0">
                <a:solidFill>
                  <a:schemeClr val="tx2"/>
                </a:solidFill>
                <a:effectLst/>
                <a:latin typeface="Anek Gurmukhi ExtraBold" panose="020B0604020202020204" charset="0"/>
                <a:cs typeface="Anek Gurmukhi ExtraBold" panose="020B0604020202020204" charset="0"/>
              </a:rPr>
              <a:t>Group 2 </a:t>
            </a:r>
            <a:r>
              <a:rPr lang="en-GB" sz="1200" b="0" i="0">
                <a:solidFill>
                  <a:schemeClr val="bg2"/>
                </a:solidFill>
                <a:effectLst/>
                <a:latin typeface="Anek Gurmukhi ExtraBold" panose="020B0604020202020204" charset="0"/>
                <a:cs typeface="Anek Gurmukhi ExtraBold" panose="020B0604020202020204" charset="0"/>
              </a:rPr>
              <a:t>:</a:t>
            </a:r>
            <a:r>
              <a:rPr lang="en-GB" sz="1200" b="0" i="0">
                <a:solidFill>
                  <a:schemeClr val="tx1"/>
                </a:solidFill>
                <a:effectLst/>
                <a:latin typeface="Anek Gurmukhi ExtraBold" panose="020B0604020202020204" charset="0"/>
                <a:cs typeface="Anek Gurmukhi ExtraBold" panose="020B0604020202020204" charset="0"/>
              </a:rPr>
              <a:t> </a:t>
            </a:r>
            <a:r>
              <a:rPr lang="en-GB" sz="1200" i="0">
                <a:solidFill>
                  <a:schemeClr val="bg2"/>
                </a:solidFill>
                <a:effectLst/>
                <a:latin typeface="source-serif-pro"/>
                <a:cs typeface="Alexandria Light" panose="020B0604020202020204" charset="-78"/>
              </a:rPr>
              <a:t>customers who are Occ_13 or Age 55+</a:t>
            </a:r>
            <a:br>
              <a:rPr lang="en-GB" sz="1200" i="0">
                <a:solidFill>
                  <a:schemeClr val="bg2"/>
                </a:solidFill>
                <a:effectLst/>
                <a:latin typeface="source-serif-pro"/>
                <a:cs typeface="Alexandria Light" panose="020B0604020202020204" charset="-78"/>
              </a:rPr>
            </a:br>
            <a:br>
              <a:rPr lang="en-GB" sz="1200" b="0" i="0">
                <a:solidFill>
                  <a:schemeClr val="tx1"/>
                </a:solidFill>
                <a:effectLst/>
                <a:latin typeface="Anek Gurmukhi ExtraBold" panose="020B0604020202020204" charset="0"/>
                <a:cs typeface="Anek Gurmukhi ExtraBold" panose="020B0604020202020204" charset="0"/>
              </a:rPr>
            </a:br>
            <a:r>
              <a:rPr lang="en-GB" sz="1200" b="0" i="0">
                <a:solidFill>
                  <a:schemeClr val="tx2"/>
                </a:solidFill>
                <a:effectLst/>
                <a:latin typeface="Anek Gurmukhi ExtraBold" panose="020B0604020202020204" charset="0"/>
                <a:cs typeface="Anek Gurmukhi ExtraBold" panose="020B0604020202020204" charset="0"/>
              </a:rPr>
              <a:t>Group 3 </a:t>
            </a:r>
            <a:r>
              <a:rPr lang="en-GB" sz="1200" b="0" i="0">
                <a:solidFill>
                  <a:schemeClr val="bg2"/>
                </a:solidFill>
                <a:effectLst/>
                <a:latin typeface="Anek Gurmukhi ExtraBold" panose="020B0604020202020204" charset="0"/>
                <a:cs typeface="Anek Gurmukhi ExtraBold" panose="020B0604020202020204" charset="0"/>
              </a:rPr>
              <a:t>: </a:t>
            </a:r>
            <a:r>
              <a:rPr lang="en-GB" sz="1200" i="0">
                <a:solidFill>
                  <a:schemeClr val="bg2"/>
                </a:solidFill>
                <a:effectLst/>
                <a:latin typeface="source-serif-pro"/>
                <a:cs typeface="Alexandria Light" panose="020B0604020202020204" charset="-78"/>
              </a:rPr>
              <a:t>customers who are either Occ_4 or Ages 18–25</a:t>
            </a:r>
            <a:br>
              <a:rPr lang="en-GB" sz="1200" i="0">
                <a:solidFill>
                  <a:schemeClr val="bg2"/>
                </a:solidFill>
                <a:effectLst/>
                <a:latin typeface="source-serif-pro"/>
                <a:cs typeface="Alexandria Light" panose="020B0604020202020204" charset="-78"/>
              </a:rPr>
            </a:br>
            <a:br>
              <a:rPr lang="en-GB" sz="1200" b="0" i="0">
                <a:solidFill>
                  <a:schemeClr val="tx1"/>
                </a:solidFill>
                <a:effectLst/>
                <a:latin typeface="Anek Gurmukhi ExtraBold" panose="020B0604020202020204" charset="0"/>
                <a:cs typeface="Anek Gurmukhi ExtraBold" panose="020B0604020202020204" charset="0"/>
              </a:rPr>
            </a:br>
            <a:r>
              <a:rPr lang="en-GB" sz="1200" b="0" i="0">
                <a:solidFill>
                  <a:schemeClr val="tx2"/>
                </a:solidFill>
                <a:effectLst/>
                <a:latin typeface="Anek Gurmukhi ExtraBold" panose="020B0604020202020204" charset="0"/>
                <a:cs typeface="Anek Gurmukhi ExtraBold" panose="020B0604020202020204" charset="0"/>
              </a:rPr>
              <a:t>Group 4 </a:t>
            </a:r>
            <a:r>
              <a:rPr lang="en-GB" sz="1200" b="0" i="0">
                <a:solidFill>
                  <a:schemeClr val="bg2"/>
                </a:solidFill>
                <a:effectLst/>
                <a:latin typeface="Anek Gurmukhi ExtraBold" panose="020B0604020202020204" charset="0"/>
                <a:cs typeface="Anek Gurmukhi ExtraBold" panose="020B0604020202020204" charset="0"/>
              </a:rPr>
              <a:t>:</a:t>
            </a:r>
            <a:r>
              <a:rPr lang="en-GB" sz="1200" b="0" i="0">
                <a:solidFill>
                  <a:schemeClr val="tx1"/>
                </a:solidFill>
                <a:effectLst/>
                <a:latin typeface="Anek Gurmukhi ExtraBold" panose="020B0604020202020204" charset="0"/>
                <a:cs typeface="Anek Gurmukhi ExtraBold" panose="020B0604020202020204" charset="0"/>
              </a:rPr>
              <a:t> </a:t>
            </a:r>
            <a:r>
              <a:rPr lang="en-GB" sz="1200" i="0">
                <a:solidFill>
                  <a:schemeClr val="bg2"/>
                </a:solidFill>
                <a:effectLst/>
                <a:latin typeface="source-serif-pro"/>
                <a:cs typeface="Alexandria Light" panose="020B0604020202020204" charset="-78"/>
              </a:rPr>
              <a:t>the other customers</a:t>
            </a:r>
            <a:endParaRPr lang="en-GB" sz="1200">
              <a:solidFill>
                <a:schemeClr val="tx1"/>
              </a:solidFill>
              <a:latin typeface="Anek Gurmukhi ExtraBold" panose="020B0604020202020204" charset="0"/>
              <a:cs typeface="Anek Gurmukhi ExtraBold" panose="020B0604020202020204" charset="0"/>
            </a:endParaRPr>
          </a:p>
        </p:txBody>
      </p:sp>
      <p:cxnSp>
        <p:nvCxnSpPr>
          <p:cNvPr id="369" name="Google Shape;369;p40">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370" name="Google Shape;370;p40">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grpSp>
        <p:nvGrpSpPr>
          <p:cNvPr id="371" name="Google Shape;371;p40"/>
          <p:cNvGrpSpPr/>
          <p:nvPr/>
        </p:nvGrpSpPr>
        <p:grpSpPr>
          <a:xfrm>
            <a:off x="4028149" y="586389"/>
            <a:ext cx="4395851" cy="4394413"/>
            <a:chOff x="4559388" y="377953"/>
            <a:chExt cx="3668100" cy="3666900"/>
          </a:xfrm>
        </p:grpSpPr>
        <p:sp>
          <p:nvSpPr>
            <p:cNvPr id="372" name="Google Shape;372;p40"/>
            <p:cNvSpPr/>
            <p:nvPr/>
          </p:nvSpPr>
          <p:spPr>
            <a:xfrm rot="-2699254">
              <a:off x="4438641" y="1572885"/>
              <a:ext cx="3909593" cy="1277035"/>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4944500" y="3508425"/>
              <a:ext cx="138000" cy="1380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7632300" y="712925"/>
              <a:ext cx="219300" cy="219300"/>
            </a:xfrm>
            <a:prstGeom prst="ellipse">
              <a:avLst/>
            </a:pr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61449939-F3A0-BE79-1446-B6FA33A7AC9D}"/>
              </a:ext>
            </a:extLst>
          </p:cNvPr>
          <p:cNvSpPr txBox="1"/>
          <p:nvPr/>
        </p:nvSpPr>
        <p:spPr>
          <a:xfrm>
            <a:off x="720118" y="371523"/>
            <a:ext cx="7703764" cy="523220"/>
          </a:xfrm>
          <a:prstGeom prst="rect">
            <a:avLst/>
          </a:prstGeom>
          <a:noFill/>
        </p:spPr>
        <p:txBody>
          <a:bodyPr wrap="square" rtlCol="0">
            <a:spAutoFit/>
          </a:bodyPr>
          <a:lstStyle/>
          <a:p>
            <a:pPr algn="ctr"/>
            <a:r>
              <a:rPr lang="en-US" sz="2800">
                <a:solidFill>
                  <a:schemeClr val="tx2"/>
                </a:solidFill>
                <a:latin typeface="Anek Gurmukhi ExtraBold" panose="020B0604020202020204" charset="0"/>
                <a:cs typeface="Anek Gurmukhi ExtraBold" panose="020B0604020202020204" charset="0"/>
              </a:rPr>
              <a:t>Clustering our customers</a:t>
            </a:r>
            <a:endParaRPr lang="en-IN" sz="2800">
              <a:solidFill>
                <a:schemeClr val="tx2"/>
              </a:solidFill>
              <a:latin typeface="Anek Gurmukhi ExtraBold" panose="020B0604020202020204" charset="0"/>
              <a:cs typeface="Anek Gurmukhi ExtraBold" panose="020B0604020202020204" charset="0"/>
            </a:endParaRPr>
          </a:p>
        </p:txBody>
      </p:sp>
      <p:pic>
        <p:nvPicPr>
          <p:cNvPr id="5" name="Picture 4" descr="Chart, scatter chart&#10;&#10;Description automatically generated">
            <a:extLst>
              <a:ext uri="{FF2B5EF4-FFF2-40B4-BE49-F238E27FC236}">
                <a16:creationId xmlns:a16="http://schemas.microsoft.com/office/drawing/2014/main" id="{CA27A456-B647-B575-C817-773C59824AE9}"/>
              </a:ext>
            </a:extLst>
          </p:cNvPr>
          <p:cNvPicPr>
            <a:picLocks noChangeAspect="1"/>
          </p:cNvPicPr>
          <p:nvPr/>
        </p:nvPicPr>
        <p:blipFill>
          <a:blip r:embed="rId3"/>
          <a:stretch>
            <a:fillRect/>
          </a:stretch>
        </p:blipFill>
        <p:spPr>
          <a:xfrm>
            <a:off x="3722986" y="1250628"/>
            <a:ext cx="4677328" cy="2962484"/>
          </a:xfrm>
          <a:prstGeom prst="rect">
            <a:avLst/>
          </a:prstGeom>
        </p:spPr>
      </p:pic>
    </p:spTree>
    <p:extLst>
      <p:ext uri="{BB962C8B-B14F-4D97-AF65-F5344CB8AC3E}">
        <p14:creationId xmlns:p14="http://schemas.microsoft.com/office/powerpoint/2010/main" val="2762699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11A09F-FF0B-1541-FE4D-6D7712CF58E2}"/>
              </a:ext>
            </a:extLst>
          </p:cNvPr>
          <p:cNvSpPr txBox="1"/>
          <p:nvPr/>
        </p:nvSpPr>
        <p:spPr>
          <a:xfrm>
            <a:off x="964095" y="2254027"/>
            <a:ext cx="7706376" cy="1200329"/>
          </a:xfrm>
          <a:prstGeom prst="rect">
            <a:avLst/>
          </a:prstGeom>
          <a:noFill/>
        </p:spPr>
        <p:txBody>
          <a:bodyPr wrap="square" rtlCol="0">
            <a:spAutoFit/>
          </a:bodyPr>
          <a:lstStyle/>
          <a:p>
            <a:r>
              <a:rPr lang="en" sz="3600">
                <a:solidFill>
                  <a:schemeClr val="tx2"/>
                </a:solidFill>
                <a:latin typeface="Anek Gurmukhi ExtraBold" panose="020B0604020202020204" charset="0"/>
                <a:cs typeface="Anek Gurmukhi ExtraBold" panose="020B0604020202020204" charset="0"/>
              </a:rPr>
              <a:t>Customer Segmentation and Product Management Suggestions</a:t>
            </a:r>
            <a:endParaRPr lang="en-IN" sz="3600">
              <a:solidFill>
                <a:schemeClr val="tx2"/>
              </a:solidFill>
              <a:latin typeface="Anek Gurmukhi ExtraBold" panose="020B0604020202020204" charset="0"/>
              <a:cs typeface="Anek Gurmukhi ExtraBold" panose="020B0604020202020204" charset="0"/>
            </a:endParaRPr>
          </a:p>
        </p:txBody>
      </p:sp>
    </p:spTree>
    <p:extLst>
      <p:ext uri="{BB962C8B-B14F-4D97-AF65-F5344CB8AC3E}">
        <p14:creationId xmlns:p14="http://schemas.microsoft.com/office/powerpoint/2010/main" val="2238033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1"/>
        <p:cNvGrpSpPr/>
        <p:nvPr/>
      </p:nvGrpSpPr>
      <p:grpSpPr>
        <a:xfrm>
          <a:off x="0" y="0"/>
          <a:ext cx="0" cy="0"/>
          <a:chOff x="0" y="0"/>
          <a:chExt cx="0" cy="0"/>
        </a:xfrm>
      </p:grpSpPr>
      <p:sp>
        <p:nvSpPr>
          <p:cNvPr id="643" name="Google Shape;643;p52"/>
          <p:cNvSpPr/>
          <p:nvPr/>
        </p:nvSpPr>
        <p:spPr>
          <a:xfrm>
            <a:off x="2237060" y="3972868"/>
            <a:ext cx="585300" cy="58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p:nvPr/>
        </p:nvSpPr>
        <p:spPr>
          <a:xfrm>
            <a:off x="2237061" y="3076689"/>
            <a:ext cx="585300" cy="58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2"/>
          <p:cNvSpPr/>
          <p:nvPr/>
        </p:nvSpPr>
        <p:spPr>
          <a:xfrm>
            <a:off x="2253461" y="2177383"/>
            <a:ext cx="585300" cy="58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2"/>
          <p:cNvSpPr/>
          <p:nvPr/>
        </p:nvSpPr>
        <p:spPr>
          <a:xfrm>
            <a:off x="2237050" y="1268200"/>
            <a:ext cx="585300" cy="58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 name="Google Shape;660;p52">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661" name="Google Shape;661;p52">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sp>
        <p:nvSpPr>
          <p:cNvPr id="5" name="Double Bracket 4">
            <a:extLst>
              <a:ext uri="{FF2B5EF4-FFF2-40B4-BE49-F238E27FC236}">
                <a16:creationId xmlns:a16="http://schemas.microsoft.com/office/drawing/2014/main" id="{F477B921-662B-5078-7B67-E47C71AB06EC}"/>
              </a:ext>
            </a:extLst>
          </p:cNvPr>
          <p:cNvSpPr/>
          <p:nvPr/>
        </p:nvSpPr>
        <p:spPr>
          <a:xfrm>
            <a:off x="1056670" y="1806670"/>
            <a:ext cx="6911672" cy="174646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GB" sz="1800" b="0" i="0">
                <a:solidFill>
                  <a:schemeClr val="tx2"/>
                </a:solidFill>
                <a:effectLst/>
                <a:latin typeface="Anek Gurmukhi ExtraBold" panose="020B0604020202020204" charset="0"/>
                <a:cs typeface="Anek Gurmukhi ExtraBold" panose="020B0604020202020204" charset="0"/>
              </a:rPr>
              <a:t>2.</a:t>
            </a:r>
            <a:r>
              <a:rPr lang="en-GB" sz="1800" b="0" i="0">
                <a:solidFill>
                  <a:schemeClr val="bg2"/>
                </a:solidFill>
                <a:effectLst/>
                <a:latin typeface="source-serif-pro"/>
                <a:cs typeface="Alexandria Light" panose="020B0604020202020204" charset="-78"/>
              </a:rPr>
              <a:t> </a:t>
            </a:r>
            <a:r>
              <a:rPr lang="en-GB" sz="1800" b="0" i="0">
                <a:solidFill>
                  <a:schemeClr val="tx2"/>
                </a:solidFill>
                <a:effectLst/>
                <a:latin typeface="Anek Gurmukhi ExtraBold" panose="020B0604020202020204" charset="0"/>
                <a:cs typeface="Anek Gurmukhi ExtraBold" panose="020B0604020202020204" charset="0"/>
              </a:rPr>
              <a:t>Customer Segments</a:t>
            </a:r>
          </a:p>
          <a:p>
            <a:pPr algn="ctr"/>
            <a:r>
              <a:rPr lang="en-GB" sz="1400" b="0" i="0">
                <a:solidFill>
                  <a:schemeClr val="bg2"/>
                </a:solidFill>
                <a:effectLst/>
                <a:latin typeface="source-serif-pro"/>
                <a:cs typeface="Alexandria Light" panose="020B0604020202020204" charset="-78"/>
              </a:rPr>
              <a:t>Do precision marketing and product recommendation base on our customer segmentation</a:t>
            </a:r>
          </a:p>
          <a:p>
            <a:pPr algn="ctr"/>
            <a:r>
              <a:rPr lang="en-GB" sz="1400" i="0">
                <a:solidFill>
                  <a:schemeClr val="tx2"/>
                </a:solidFill>
                <a:effectLst/>
                <a:latin typeface="Anek Gurmukhi ExtraBold" panose="020B0604020202020204" charset="0"/>
                <a:cs typeface="Anek Gurmukhi ExtraBold" panose="020B0604020202020204" charset="0"/>
              </a:rPr>
              <a:t>Group One</a:t>
            </a:r>
            <a:r>
              <a:rPr lang="en-GB" sz="1400" i="0">
                <a:solidFill>
                  <a:schemeClr val="bg2"/>
                </a:solidFill>
                <a:effectLst/>
                <a:latin typeface="source-serif-pro"/>
                <a:cs typeface="Alexandria Light" panose="020B0604020202020204" charset="-78"/>
              </a:rPr>
              <a:t>: customers who are either </a:t>
            </a:r>
            <a:r>
              <a:rPr lang="en-GB">
                <a:solidFill>
                  <a:schemeClr val="bg2"/>
                </a:solidFill>
                <a:latin typeface="source-serif-pro"/>
                <a:cs typeface="Alexandria Light" panose="020B0604020202020204" charset="-78"/>
              </a:rPr>
              <a:t>ages 0-</a:t>
            </a:r>
            <a:r>
              <a:rPr lang="en-GB" sz="1400" i="0">
                <a:solidFill>
                  <a:schemeClr val="bg2"/>
                </a:solidFill>
                <a:effectLst/>
                <a:latin typeface="source-serif-pro"/>
                <a:cs typeface="Alexandria Light" panose="020B0604020202020204" charset="-78"/>
              </a:rPr>
              <a:t>17 or has occupation 17, or both.</a:t>
            </a:r>
          </a:p>
          <a:p>
            <a:pPr algn="ctr">
              <a:buFont typeface="Arial" panose="020B0604020202020204" pitchFamily="34" charset="0"/>
              <a:buChar char="•"/>
            </a:pPr>
            <a:r>
              <a:rPr lang="en-GB" sz="1400" i="0">
                <a:solidFill>
                  <a:schemeClr val="tx2"/>
                </a:solidFill>
                <a:effectLst/>
                <a:latin typeface="Anek Gurmukhi ExtraBold" panose="020B0604020202020204" charset="0"/>
                <a:cs typeface="Anek Gurmukhi ExtraBold" panose="020B0604020202020204" charset="0"/>
              </a:rPr>
              <a:t>Group Two</a:t>
            </a:r>
            <a:r>
              <a:rPr lang="en-GB" sz="1400" i="0">
                <a:solidFill>
                  <a:schemeClr val="bg2"/>
                </a:solidFill>
                <a:effectLst/>
                <a:latin typeface="source-serif-pro"/>
                <a:cs typeface="Alexandria Light" panose="020B0604020202020204" charset="-78"/>
              </a:rPr>
              <a:t>: customers who are Occ_13 or Age 55+</a:t>
            </a:r>
          </a:p>
          <a:p>
            <a:pPr algn="ctr">
              <a:buFont typeface="Arial" panose="020B0604020202020204" pitchFamily="34" charset="0"/>
              <a:buChar char="•"/>
            </a:pPr>
            <a:r>
              <a:rPr lang="en-GB" sz="1400" i="0">
                <a:solidFill>
                  <a:schemeClr val="tx2"/>
                </a:solidFill>
                <a:effectLst/>
                <a:latin typeface="Anek Gurmukhi ExtraBold" panose="020B0604020202020204" charset="0"/>
                <a:cs typeface="Anek Gurmukhi ExtraBold" panose="020B0604020202020204" charset="0"/>
              </a:rPr>
              <a:t>Group Three</a:t>
            </a:r>
            <a:r>
              <a:rPr lang="en-GB" sz="1400" i="0">
                <a:solidFill>
                  <a:schemeClr val="bg2"/>
                </a:solidFill>
                <a:effectLst/>
                <a:latin typeface="source-serif-pro"/>
                <a:cs typeface="Alexandria Light" panose="020B0604020202020204" charset="-78"/>
              </a:rPr>
              <a:t>: customers who are either Occ_4 or Age 18–25</a:t>
            </a:r>
          </a:p>
          <a:p>
            <a:pPr algn="ctr">
              <a:buFont typeface="Arial" panose="020B0604020202020204" pitchFamily="34" charset="0"/>
              <a:buChar char="•"/>
            </a:pPr>
            <a:r>
              <a:rPr lang="en-GB" sz="1400" i="0">
                <a:solidFill>
                  <a:schemeClr val="tx2"/>
                </a:solidFill>
                <a:effectLst/>
                <a:latin typeface="Anek Gurmukhi ExtraBold" panose="020B0604020202020204" charset="0"/>
                <a:cs typeface="Anek Gurmukhi ExtraBold" panose="020B0604020202020204" charset="0"/>
              </a:rPr>
              <a:t>Group four</a:t>
            </a:r>
            <a:r>
              <a:rPr lang="en-GB" sz="1400" i="0">
                <a:solidFill>
                  <a:schemeClr val="bg2"/>
                </a:solidFill>
                <a:effectLst/>
                <a:latin typeface="source-serif-pro"/>
                <a:cs typeface="Alexandria Light" panose="020B0604020202020204" charset="-78"/>
              </a:rPr>
              <a:t>: the other customers</a:t>
            </a:r>
          </a:p>
          <a:p>
            <a:pPr marL="0" lvl="0" indent="0" algn="ctr" rtl="0">
              <a:lnSpc>
                <a:spcPct val="115000"/>
              </a:lnSpc>
              <a:spcBef>
                <a:spcPts val="0"/>
              </a:spcBef>
              <a:spcAft>
                <a:spcPts val="0"/>
              </a:spcAft>
              <a:buNone/>
            </a:pPr>
            <a:endParaRPr lang="en-GB" sz="1400">
              <a:solidFill>
                <a:schemeClr val="bg2"/>
              </a:solidFill>
              <a:latin typeface="source-serif-pro"/>
              <a:ea typeface="Alexandria Light"/>
              <a:cs typeface="Alexandria Light" panose="020B0604020202020204" charset="-78"/>
              <a:sym typeface="Alexandria Light"/>
            </a:endParaRPr>
          </a:p>
        </p:txBody>
      </p:sp>
      <p:sp>
        <p:nvSpPr>
          <p:cNvPr id="7" name="Double Bracket 6">
            <a:extLst>
              <a:ext uri="{FF2B5EF4-FFF2-40B4-BE49-F238E27FC236}">
                <a16:creationId xmlns:a16="http://schemas.microsoft.com/office/drawing/2014/main" id="{8E2E1148-7E55-2A8A-BA08-A68D154B6AF6}"/>
              </a:ext>
            </a:extLst>
          </p:cNvPr>
          <p:cNvSpPr/>
          <p:nvPr/>
        </p:nvSpPr>
        <p:spPr>
          <a:xfrm>
            <a:off x="1056670" y="3732106"/>
            <a:ext cx="6912681"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800">
                <a:solidFill>
                  <a:schemeClr val="tx2"/>
                </a:solidFill>
                <a:latin typeface="Anek Gurmukhi ExtraBold" panose="020B0604020202020204" charset="0"/>
                <a:ea typeface="Alexandria Light"/>
                <a:cs typeface="Anek Gurmukhi ExtraBold" panose="020B0604020202020204" charset="0"/>
                <a:sym typeface="Alexandria Light"/>
              </a:rPr>
              <a:t>3.</a:t>
            </a:r>
            <a:r>
              <a:rPr lang="en-US" sz="1800">
                <a:solidFill>
                  <a:schemeClr val="bg2"/>
                </a:solidFill>
                <a:latin typeface="source-serif-pro"/>
                <a:ea typeface="Alexandria Light"/>
                <a:cs typeface="Alexandria Light" panose="020B0604020202020204" charset="-78"/>
                <a:sym typeface="Alexandria Light"/>
              </a:rPr>
              <a:t> </a:t>
            </a:r>
            <a:r>
              <a:rPr lang="en-GB" b="0" i="0">
                <a:solidFill>
                  <a:schemeClr val="bg2"/>
                </a:solidFill>
                <a:effectLst/>
                <a:latin typeface="source-serif-pro"/>
              </a:rPr>
              <a:t>We can use PC1 score that we described above as an indicator of customer purchase intention</a:t>
            </a:r>
            <a:endParaRPr lang="en-GB" sz="1400" b="0" i="0">
              <a:solidFill>
                <a:schemeClr val="bg2"/>
              </a:solidFill>
              <a:effectLst/>
              <a:latin typeface="source-serif-pro"/>
              <a:cs typeface="Alexandria Light" panose="020B0604020202020204" charset="-78"/>
            </a:endParaRPr>
          </a:p>
        </p:txBody>
      </p:sp>
      <p:sp>
        <p:nvSpPr>
          <p:cNvPr id="8" name="Double Bracket 7">
            <a:extLst>
              <a:ext uri="{FF2B5EF4-FFF2-40B4-BE49-F238E27FC236}">
                <a16:creationId xmlns:a16="http://schemas.microsoft.com/office/drawing/2014/main" id="{643512DD-868C-46A5-7530-9B9E4304A7BD}"/>
              </a:ext>
            </a:extLst>
          </p:cNvPr>
          <p:cNvSpPr/>
          <p:nvPr/>
        </p:nvSpPr>
        <p:spPr>
          <a:xfrm>
            <a:off x="1056671" y="496994"/>
            <a:ext cx="6911672"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800">
                <a:solidFill>
                  <a:schemeClr val="tx2"/>
                </a:solidFill>
                <a:latin typeface="Anek Gurmukhi ExtraBold" panose="020B0604020202020204" charset="0"/>
                <a:ea typeface="Alexandria Light"/>
                <a:cs typeface="Anek Gurmukhi ExtraBold" panose="020B0604020202020204" charset="0"/>
                <a:sym typeface="Alexandria Light"/>
              </a:rPr>
              <a:t>1</a:t>
            </a:r>
            <a:r>
              <a:rPr lang="en-US" sz="2000">
                <a:solidFill>
                  <a:schemeClr val="tx2"/>
                </a:solidFill>
                <a:latin typeface="Anek Gurmukhi ExtraBold" panose="020B0604020202020204" charset="0"/>
                <a:ea typeface="Alexandria Light"/>
                <a:cs typeface="Anek Gurmukhi ExtraBold" panose="020B0604020202020204" charset="0"/>
                <a:sym typeface="Alexandria Light"/>
              </a:rPr>
              <a:t>.</a:t>
            </a:r>
            <a:r>
              <a:rPr lang="en-US" sz="2400">
                <a:solidFill>
                  <a:schemeClr val="bg2"/>
                </a:solidFill>
                <a:latin typeface="Anek Gurmukhi ExtraBold" panose="020B0604020202020204" charset="0"/>
                <a:ea typeface="Alexandria Light"/>
                <a:cs typeface="Anek Gurmukhi ExtraBold" panose="020B0604020202020204" charset="0"/>
                <a:sym typeface="Alexandria Light"/>
              </a:rPr>
              <a:t> </a:t>
            </a:r>
            <a:r>
              <a:rPr lang="en-GB" sz="1800">
                <a:solidFill>
                  <a:schemeClr val="tx2"/>
                </a:solidFill>
                <a:latin typeface="Anek Gurmukhi ExtraBold" panose="020B0604020202020204" charset="0"/>
                <a:ea typeface="Alexandria Light"/>
                <a:cs typeface="Anek Gurmukhi ExtraBold" panose="020B0604020202020204" charset="0"/>
                <a:sym typeface="Alexandria Light"/>
              </a:rPr>
              <a:t>Product Groups</a:t>
            </a:r>
            <a:endParaRPr lang="en-GB" sz="1800" b="0" i="0">
              <a:solidFill>
                <a:schemeClr val="bg2"/>
              </a:solidFill>
              <a:effectLst/>
              <a:latin typeface="Anek Gurmukhi ExtraBold" panose="020B0604020202020204" charset="0"/>
              <a:cs typeface="Anek Gurmukhi ExtraBold" panose="020B0604020202020204" charset="0"/>
            </a:endParaRPr>
          </a:p>
          <a:p>
            <a:pPr algn="ctr">
              <a:buFont typeface="Arial" panose="020B0604020202020204" pitchFamily="34" charset="0"/>
              <a:buChar char="•"/>
            </a:pPr>
            <a:r>
              <a:rPr lang="en-GB" sz="1400" b="1" i="0">
                <a:solidFill>
                  <a:schemeClr val="tx2"/>
                </a:solidFill>
                <a:effectLst/>
                <a:latin typeface="Anek Gurmukhi ExtraBold" panose="020B0604020202020204" charset="0"/>
                <a:cs typeface="Anek Gurmukhi ExtraBold" panose="020B0604020202020204" charset="0"/>
              </a:rPr>
              <a:t>Group 1</a:t>
            </a:r>
            <a:r>
              <a:rPr lang="en-GB" sz="1400" b="0" i="0">
                <a:solidFill>
                  <a:schemeClr val="tx2"/>
                </a:solidFill>
                <a:effectLst/>
                <a:latin typeface="source-serif-pro"/>
                <a:cs typeface="Alexandria Light" panose="020B0604020202020204" charset="-78"/>
              </a:rPr>
              <a:t>: </a:t>
            </a:r>
            <a:r>
              <a:rPr lang="en-GB" sz="1400" b="0" i="0">
                <a:solidFill>
                  <a:schemeClr val="bg2"/>
                </a:solidFill>
                <a:effectLst/>
                <a:latin typeface="source-serif-pro"/>
                <a:cs typeface="Alexandria Light" panose="020B0604020202020204" charset="-78"/>
              </a:rPr>
              <a:t>P17,p7,p18,p10,p13,p6,p16,p8,p15</a:t>
            </a:r>
          </a:p>
          <a:p>
            <a:pPr algn="ctr">
              <a:buFont typeface="Arial" panose="020B0604020202020204" pitchFamily="34" charset="0"/>
              <a:buChar char="•"/>
            </a:pPr>
            <a:r>
              <a:rPr lang="en-GB" sz="1400" b="1" i="0">
                <a:solidFill>
                  <a:schemeClr val="tx2"/>
                </a:solidFill>
                <a:effectLst/>
                <a:latin typeface="Anek Gurmukhi ExtraBold" panose="020B0604020202020204" charset="0"/>
                <a:cs typeface="Anek Gurmukhi ExtraBold" panose="020B0604020202020204" charset="0"/>
              </a:rPr>
              <a:t>Group 2</a:t>
            </a:r>
            <a:r>
              <a:rPr lang="en-GB" sz="1400" b="0" i="0">
                <a:solidFill>
                  <a:schemeClr val="bg2"/>
                </a:solidFill>
                <a:effectLst/>
                <a:latin typeface="source-serif-pro"/>
                <a:cs typeface="Alexandria Light" panose="020B0604020202020204" charset="-78"/>
              </a:rPr>
              <a:t>: the other products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11A09F-FF0B-1541-FE4D-6D7712CF58E2}"/>
              </a:ext>
            </a:extLst>
          </p:cNvPr>
          <p:cNvSpPr txBox="1"/>
          <p:nvPr/>
        </p:nvSpPr>
        <p:spPr>
          <a:xfrm>
            <a:off x="964095" y="2254027"/>
            <a:ext cx="7706376" cy="646331"/>
          </a:xfrm>
          <a:prstGeom prst="rect">
            <a:avLst/>
          </a:prstGeom>
          <a:noFill/>
        </p:spPr>
        <p:txBody>
          <a:bodyPr wrap="square" rtlCol="0">
            <a:spAutoFit/>
          </a:bodyPr>
          <a:lstStyle/>
          <a:p>
            <a:r>
              <a:rPr lang="en" sz="3600">
                <a:solidFill>
                  <a:schemeClr val="tx2"/>
                </a:solidFill>
                <a:latin typeface="Anek Gurmukhi ExtraBold" panose="020B0604020202020204" charset="0"/>
                <a:cs typeface="Anek Gurmukhi ExtraBold" panose="020B0604020202020204" charset="0"/>
              </a:rPr>
              <a:t>Future Work for D</a:t>
            </a:r>
            <a:r>
              <a:rPr lang="en-IN" sz="3600">
                <a:solidFill>
                  <a:schemeClr val="tx2"/>
                </a:solidFill>
                <a:latin typeface="Anek Gurmukhi ExtraBold" panose="020B0604020202020204" charset="0"/>
                <a:cs typeface="Anek Gurmukhi ExtraBold" panose="020B0604020202020204" charset="0"/>
              </a:rPr>
              <a:t>a</a:t>
            </a:r>
            <a:r>
              <a:rPr lang="en" sz="3600">
                <a:solidFill>
                  <a:schemeClr val="tx2"/>
                </a:solidFill>
                <a:latin typeface="Anek Gurmukhi ExtraBold" panose="020B0604020202020204" charset="0"/>
                <a:cs typeface="Anek Gurmukhi ExtraBold" panose="020B0604020202020204" charset="0"/>
              </a:rPr>
              <a:t>ta Team</a:t>
            </a:r>
            <a:endParaRPr lang="en-IN" sz="3600">
              <a:solidFill>
                <a:schemeClr val="tx2"/>
              </a:solidFill>
              <a:latin typeface="Anek Gurmukhi ExtraBold" panose="020B0604020202020204" charset="0"/>
              <a:cs typeface="Anek Gurmukhi ExtraBold" panose="020B0604020202020204" charset="0"/>
            </a:endParaRPr>
          </a:p>
        </p:txBody>
      </p:sp>
    </p:spTree>
    <p:extLst>
      <p:ext uri="{BB962C8B-B14F-4D97-AF65-F5344CB8AC3E}">
        <p14:creationId xmlns:p14="http://schemas.microsoft.com/office/powerpoint/2010/main" val="2347305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1"/>
        <p:cNvGrpSpPr/>
        <p:nvPr/>
      </p:nvGrpSpPr>
      <p:grpSpPr>
        <a:xfrm>
          <a:off x="0" y="0"/>
          <a:ext cx="0" cy="0"/>
          <a:chOff x="0" y="0"/>
          <a:chExt cx="0" cy="0"/>
        </a:xfrm>
      </p:grpSpPr>
      <p:sp>
        <p:nvSpPr>
          <p:cNvPr id="642" name="Google Shape;642;p52"/>
          <p:cNvSpPr txBox="1">
            <a:spLocks noGrp="1"/>
          </p:cNvSpPr>
          <p:nvPr>
            <p:ph type="title"/>
          </p:nvPr>
        </p:nvSpPr>
        <p:spPr>
          <a:xfrm>
            <a:off x="703476" y="225857"/>
            <a:ext cx="7717500" cy="738802"/>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i="0">
                <a:solidFill>
                  <a:schemeClr val="tx2"/>
                </a:solidFill>
                <a:effectLst/>
                <a:latin typeface="Anek Gurmukhi ExtraBold" panose="020B0604020202020204" charset="0"/>
                <a:cs typeface="Anek Gurmukhi ExtraBold" panose="020B0604020202020204" charset="0"/>
              </a:rPr>
              <a:t>Potential Improvements</a:t>
            </a:r>
            <a:endParaRPr lang="en-GB" sz="2400">
              <a:solidFill>
                <a:schemeClr val="tx2"/>
              </a:solidFill>
              <a:latin typeface="Anek Gurmukhi ExtraBold" panose="020B0604020202020204" charset="0"/>
              <a:cs typeface="Anek Gurmukhi ExtraBold" panose="020B0604020202020204" charset="0"/>
            </a:endParaRPr>
          </a:p>
        </p:txBody>
      </p:sp>
      <p:sp>
        <p:nvSpPr>
          <p:cNvPr id="643" name="Google Shape;643;p52"/>
          <p:cNvSpPr/>
          <p:nvPr/>
        </p:nvSpPr>
        <p:spPr>
          <a:xfrm>
            <a:off x="2237060" y="3972868"/>
            <a:ext cx="585300" cy="58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p:nvPr/>
        </p:nvSpPr>
        <p:spPr>
          <a:xfrm>
            <a:off x="2237061" y="3076689"/>
            <a:ext cx="585300" cy="58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2"/>
          <p:cNvSpPr/>
          <p:nvPr/>
        </p:nvSpPr>
        <p:spPr>
          <a:xfrm>
            <a:off x="2253461" y="2177383"/>
            <a:ext cx="585300" cy="58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2"/>
          <p:cNvSpPr/>
          <p:nvPr/>
        </p:nvSpPr>
        <p:spPr>
          <a:xfrm>
            <a:off x="2237050" y="1268200"/>
            <a:ext cx="585300" cy="58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 name="Google Shape;660;p52">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661" name="Google Shape;661;p52">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sp>
        <p:nvSpPr>
          <p:cNvPr id="14" name="Double Bracket 13">
            <a:extLst>
              <a:ext uri="{FF2B5EF4-FFF2-40B4-BE49-F238E27FC236}">
                <a16:creationId xmlns:a16="http://schemas.microsoft.com/office/drawing/2014/main" id="{3D4A4A4F-DEF0-9326-3921-4F9F254AF06C}"/>
              </a:ext>
            </a:extLst>
          </p:cNvPr>
          <p:cNvSpPr/>
          <p:nvPr/>
        </p:nvSpPr>
        <p:spPr>
          <a:xfrm>
            <a:off x="911222" y="1387517"/>
            <a:ext cx="7399979" cy="1459027"/>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0" i="0">
                <a:solidFill>
                  <a:schemeClr val="bg2"/>
                </a:solidFill>
                <a:effectLst/>
                <a:latin typeface="source-serif-pro"/>
              </a:rPr>
              <a:t> </a:t>
            </a:r>
            <a:r>
              <a:rPr lang="en-GB" sz="1800" b="0" i="0">
                <a:solidFill>
                  <a:schemeClr val="tx2"/>
                </a:solidFill>
                <a:effectLst/>
                <a:latin typeface="Anek Gurmukhi ExtraBold" panose="020B0604020202020204" charset="0"/>
                <a:cs typeface="Anek Gurmukhi ExtraBold" panose="020B0604020202020204" charset="0"/>
              </a:rPr>
              <a:t>1. Customer Purchase Info</a:t>
            </a:r>
          </a:p>
          <a:p>
            <a:pPr algn="ctr"/>
            <a:r>
              <a:rPr lang="en-GB" err="1">
                <a:solidFill>
                  <a:schemeClr val="bg2"/>
                </a:solidFill>
                <a:latin typeface="source-serif-pro"/>
              </a:rPr>
              <a:t>i</a:t>
            </a:r>
            <a:r>
              <a:rPr lang="en-GB">
                <a:solidFill>
                  <a:schemeClr val="bg2"/>
                </a:solidFill>
                <a:latin typeface="source-serif-pro"/>
              </a:rPr>
              <a:t>. </a:t>
            </a:r>
            <a:r>
              <a:rPr lang="en-GB" b="0" i="0">
                <a:solidFill>
                  <a:schemeClr val="bg2"/>
                </a:solidFill>
                <a:effectLst/>
                <a:latin typeface="source-serif-pro"/>
              </a:rPr>
              <a:t>What are the prices of each product?</a:t>
            </a:r>
          </a:p>
          <a:p>
            <a:pPr algn="ctr"/>
            <a:r>
              <a:rPr lang="en-GB">
                <a:solidFill>
                  <a:schemeClr val="bg2"/>
                </a:solidFill>
                <a:latin typeface="source-serif-pro"/>
              </a:rPr>
              <a:t>ii. </a:t>
            </a:r>
            <a:r>
              <a:rPr lang="en-GB" b="0" i="0">
                <a:solidFill>
                  <a:schemeClr val="bg2"/>
                </a:solidFill>
                <a:effectLst/>
                <a:latin typeface="source-serif-pro"/>
              </a:rPr>
              <a:t>What are the number of items bought in each purchase?</a:t>
            </a:r>
          </a:p>
          <a:p>
            <a:pPr algn="ctr"/>
            <a:r>
              <a:rPr lang="en-GB">
                <a:solidFill>
                  <a:schemeClr val="bg2"/>
                </a:solidFill>
                <a:latin typeface="source-serif-pro"/>
              </a:rPr>
              <a:t>iii. </a:t>
            </a:r>
            <a:r>
              <a:rPr lang="en-GB" b="0" i="0">
                <a:solidFill>
                  <a:schemeClr val="bg2"/>
                </a:solidFill>
                <a:effectLst/>
                <a:latin typeface="source-serif-pro"/>
              </a:rPr>
              <a:t>What are the cost/revenue of each product?</a:t>
            </a:r>
          </a:p>
          <a:p>
            <a:pPr algn="ctr"/>
            <a:r>
              <a:rPr lang="en-GB">
                <a:solidFill>
                  <a:schemeClr val="bg2"/>
                </a:solidFill>
                <a:latin typeface="source-serif-pro"/>
              </a:rPr>
              <a:t>iv. </a:t>
            </a:r>
            <a:r>
              <a:rPr lang="en-GB" b="0" i="0">
                <a:solidFill>
                  <a:schemeClr val="bg2"/>
                </a:solidFill>
                <a:effectLst/>
                <a:latin typeface="source-serif-pro"/>
              </a:rPr>
              <a:t>Purchased time </a:t>
            </a:r>
            <a:r>
              <a:rPr lang="en-GB" b="0" i="0">
                <a:solidFill>
                  <a:schemeClr val="bg2"/>
                </a:solidFill>
                <a:effectLst/>
                <a:latin typeface="Alexandria Light" panose="020B0604020202020204" charset="-78"/>
                <a:cs typeface="Alexandria Light" panose="020B0604020202020204" charset="-78"/>
              </a:rPr>
              <a:t>point</a:t>
            </a:r>
            <a:r>
              <a:rPr lang="en-GB" b="0" i="0">
                <a:solidFill>
                  <a:schemeClr val="bg2"/>
                </a:solidFill>
                <a:effectLst/>
                <a:latin typeface="source-serif-pro"/>
              </a:rPr>
              <a:t> for analysing and arranging rush hours</a:t>
            </a:r>
            <a:endParaRPr lang="en-IN">
              <a:solidFill>
                <a:schemeClr val="bg2"/>
              </a:solidFill>
            </a:endParaRPr>
          </a:p>
          <a:p>
            <a:pPr algn="ctr"/>
            <a:endParaRPr lang="en-GB" b="0" i="0">
              <a:solidFill>
                <a:schemeClr val="bg2"/>
              </a:solidFill>
              <a:effectLst/>
              <a:latin typeface="source-serif-pro"/>
            </a:endParaRPr>
          </a:p>
        </p:txBody>
      </p:sp>
      <p:sp>
        <p:nvSpPr>
          <p:cNvPr id="15" name="Double Bracket 14">
            <a:extLst>
              <a:ext uri="{FF2B5EF4-FFF2-40B4-BE49-F238E27FC236}">
                <a16:creationId xmlns:a16="http://schemas.microsoft.com/office/drawing/2014/main" id="{B144D7BA-F0F8-4C87-9728-384018706D20}"/>
              </a:ext>
            </a:extLst>
          </p:cNvPr>
          <p:cNvSpPr/>
          <p:nvPr/>
        </p:nvSpPr>
        <p:spPr>
          <a:xfrm>
            <a:off x="975497" y="3550010"/>
            <a:ext cx="7335704" cy="82830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sz="1800" b="0" i="0">
                <a:solidFill>
                  <a:schemeClr val="tx2"/>
                </a:solidFill>
                <a:effectLst/>
                <a:latin typeface="Anek Gurmukhi ExtraBold" panose="020B0604020202020204" charset="0"/>
                <a:cs typeface="Anek Gurmukhi ExtraBold" panose="020B0604020202020204" charset="0"/>
              </a:rPr>
              <a:t>2. Additional Customer Characteristics</a:t>
            </a:r>
          </a:p>
          <a:p>
            <a:pPr algn="ctr"/>
            <a:r>
              <a:rPr lang="en-GB" b="0" i="0">
                <a:solidFill>
                  <a:schemeClr val="bg2"/>
                </a:solidFill>
                <a:effectLst/>
                <a:latin typeface="source-serif-pro"/>
              </a:rPr>
              <a:t>More customer characteristic can be collected to better segment our customers into groups</a:t>
            </a:r>
            <a:endParaRPr lang="en-IN">
              <a:solidFill>
                <a:schemeClr val="bg2"/>
              </a:solidFill>
            </a:endParaRPr>
          </a:p>
        </p:txBody>
      </p:sp>
    </p:spTree>
    <p:extLst>
      <p:ext uri="{BB962C8B-B14F-4D97-AF65-F5344CB8AC3E}">
        <p14:creationId xmlns:p14="http://schemas.microsoft.com/office/powerpoint/2010/main" val="363420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3109E-4F24-2BE6-4EA8-AE66EFA67634}"/>
              </a:ext>
            </a:extLst>
          </p:cNvPr>
          <p:cNvSpPr txBox="1"/>
          <p:nvPr/>
        </p:nvSpPr>
        <p:spPr>
          <a:xfrm>
            <a:off x="2510809" y="2222850"/>
            <a:ext cx="3814211" cy="923330"/>
          </a:xfrm>
          <a:prstGeom prst="rect">
            <a:avLst/>
          </a:prstGeom>
          <a:noFill/>
        </p:spPr>
        <p:txBody>
          <a:bodyPr wrap="square" rtlCol="0">
            <a:spAutoFit/>
          </a:bodyPr>
          <a:lstStyle/>
          <a:p>
            <a:r>
              <a:rPr lang="en-US" sz="5400" i="1">
                <a:solidFill>
                  <a:schemeClr val="tx2"/>
                </a:solidFill>
                <a:latin typeface="Arial Black" panose="020B0A04020102020204" pitchFamily="34" charset="0"/>
                <a:cs typeface="Anek Gurmukhi ExtraBold" panose="020B0604020202020204" charset="0"/>
              </a:rPr>
              <a:t>The End</a:t>
            </a:r>
            <a:endParaRPr lang="en-IN" sz="5400" i="1">
              <a:solidFill>
                <a:schemeClr val="tx2"/>
              </a:solidFill>
              <a:latin typeface="Arial Black" panose="020B0A04020102020204" pitchFamily="34" charset="0"/>
              <a:cs typeface="Anek Gurmukhi ExtraBold" panose="020B0604020202020204" charset="0"/>
            </a:endParaRPr>
          </a:p>
        </p:txBody>
      </p:sp>
    </p:spTree>
    <p:extLst>
      <p:ext uri="{BB962C8B-B14F-4D97-AF65-F5344CB8AC3E}">
        <p14:creationId xmlns:p14="http://schemas.microsoft.com/office/powerpoint/2010/main" val="208295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9719E-B649-1762-6970-7950F52154A3}"/>
              </a:ext>
            </a:extLst>
          </p:cNvPr>
          <p:cNvSpPr>
            <a:spLocks noGrp="1"/>
          </p:cNvSpPr>
          <p:nvPr>
            <p:ph type="title"/>
          </p:nvPr>
        </p:nvSpPr>
        <p:spPr>
          <a:ln>
            <a:noFill/>
          </a:ln>
        </p:spPr>
        <p:txBody>
          <a:bodyPr/>
          <a:lstStyle/>
          <a:p>
            <a:r>
              <a:rPr lang="en-US"/>
              <a:t>Key Concepts in PCA</a:t>
            </a:r>
          </a:p>
        </p:txBody>
      </p:sp>
      <p:sp>
        <p:nvSpPr>
          <p:cNvPr id="3" name="TextBox 2">
            <a:extLst>
              <a:ext uri="{FF2B5EF4-FFF2-40B4-BE49-F238E27FC236}">
                <a16:creationId xmlns:a16="http://schemas.microsoft.com/office/drawing/2014/main" id="{E3A0E3E1-D056-4457-0FB5-AB1FAF622FBA}"/>
              </a:ext>
            </a:extLst>
          </p:cNvPr>
          <p:cNvSpPr txBox="1"/>
          <p:nvPr/>
        </p:nvSpPr>
        <p:spPr>
          <a:xfrm>
            <a:off x="640177" y="1110350"/>
            <a:ext cx="4644146"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bg2"/>
              </a:buClr>
              <a:buFont typeface="Arial" panose="020B0604020202020204" pitchFamily="34" charset="0"/>
              <a:buChar char="•"/>
            </a:pPr>
            <a:r>
              <a:rPr lang="en-IN">
                <a:solidFill>
                  <a:schemeClr val="bg2"/>
                </a:solidFill>
                <a:cs typeface="Times New Roman"/>
              </a:rPr>
              <a:t>    </a:t>
            </a:r>
            <a:r>
              <a:rPr lang="en-IN">
                <a:solidFill>
                  <a:schemeClr val="tx1"/>
                </a:solidFill>
              </a:rPr>
              <a:t>Linear algebra: </a:t>
            </a:r>
            <a:r>
              <a:rPr lang="en-IN">
                <a:solidFill>
                  <a:schemeClr val="bg2"/>
                </a:solidFill>
              </a:rPr>
              <a:t>PCA is a technique that is rooted in linear algebra. Understanding the mathematical foundations of linear algebra is essential for understanding PCA.</a:t>
            </a:r>
            <a:endParaRPr lang="en-US">
              <a:solidFill>
                <a:schemeClr val="bg2"/>
              </a:solidFill>
            </a:endParaRPr>
          </a:p>
          <a:p>
            <a:endParaRPr lang="en-IN">
              <a:solidFill>
                <a:schemeClr val="bg2"/>
              </a:solidFill>
            </a:endParaRPr>
          </a:p>
          <a:p>
            <a:pPr marL="285750" indent="-285750">
              <a:buClr>
                <a:schemeClr val="bg2"/>
              </a:buClr>
              <a:buFont typeface="Arial" panose="020B0604020202020204" pitchFamily="34" charset="0"/>
              <a:buChar char="•"/>
            </a:pPr>
            <a:r>
              <a:rPr lang="en-IN">
                <a:solidFill>
                  <a:schemeClr val="bg2"/>
                </a:solidFill>
                <a:cs typeface="Times New Roman"/>
              </a:rPr>
              <a:t>   </a:t>
            </a:r>
            <a:r>
              <a:rPr lang="en-IN">
                <a:solidFill>
                  <a:schemeClr val="tx1"/>
                </a:solidFill>
              </a:rPr>
              <a:t>Multivariate statistics: </a:t>
            </a:r>
            <a:r>
              <a:rPr lang="en-IN">
                <a:solidFill>
                  <a:schemeClr val="bg2"/>
                </a:solidFill>
              </a:rPr>
              <a:t>PCA is a multivariate statistical method that is used to identify patterns in high-dimensional data. </a:t>
            </a:r>
          </a:p>
          <a:p>
            <a:pPr>
              <a:buClr>
                <a:schemeClr val="bg2"/>
              </a:buClr>
            </a:pPr>
            <a:endParaRPr lang="en-IN">
              <a:solidFill>
                <a:schemeClr val="bg2"/>
              </a:solidFill>
            </a:endParaRPr>
          </a:p>
          <a:p>
            <a:pPr marL="285750" indent="-285750">
              <a:buClr>
                <a:schemeClr val="bg2"/>
              </a:buClr>
              <a:buFont typeface="Arial" panose="020B0604020202020204" pitchFamily="34" charset="0"/>
              <a:buChar char="•"/>
            </a:pPr>
            <a:r>
              <a:rPr lang="en-IN">
                <a:solidFill>
                  <a:schemeClr val="bg2"/>
                </a:solidFill>
                <a:cs typeface="Times New Roman"/>
              </a:rPr>
              <a:t>   </a:t>
            </a:r>
            <a:r>
              <a:rPr lang="en-IN">
                <a:solidFill>
                  <a:schemeClr val="tx1"/>
                </a:solidFill>
              </a:rPr>
              <a:t>Dimensionality reduction:</a:t>
            </a:r>
            <a:r>
              <a:rPr lang="en-IN">
                <a:solidFill>
                  <a:schemeClr val="bg2"/>
                </a:solidFill>
              </a:rPr>
              <a:t> PCA is a method for reducing the number of dimensions in a dataset while retaining the maximum amount of information possible. </a:t>
            </a:r>
          </a:p>
          <a:p>
            <a:pPr algn="l"/>
            <a:endParaRPr lang="en-US"/>
          </a:p>
        </p:txBody>
      </p:sp>
      <p:pic>
        <p:nvPicPr>
          <p:cNvPr id="5" name="Picture 4" descr="Chart, scatter chart&#10;&#10;Description automatically generated">
            <a:extLst>
              <a:ext uri="{FF2B5EF4-FFF2-40B4-BE49-F238E27FC236}">
                <a16:creationId xmlns:a16="http://schemas.microsoft.com/office/drawing/2014/main" id="{E8327CBB-AE92-1276-FE66-95EEC2736034}"/>
              </a:ext>
            </a:extLst>
          </p:cNvPr>
          <p:cNvPicPr>
            <a:picLocks noChangeAspect="1"/>
          </p:cNvPicPr>
          <p:nvPr/>
        </p:nvPicPr>
        <p:blipFill>
          <a:blip r:embed="rId2"/>
          <a:stretch>
            <a:fillRect/>
          </a:stretch>
        </p:blipFill>
        <p:spPr>
          <a:xfrm>
            <a:off x="5166558" y="1475707"/>
            <a:ext cx="3180287" cy="3118104"/>
          </a:xfrm>
          <a:prstGeom prst="rect">
            <a:avLst/>
          </a:prstGeom>
        </p:spPr>
      </p:pic>
    </p:spTree>
    <p:extLst>
      <p:ext uri="{BB962C8B-B14F-4D97-AF65-F5344CB8AC3E}">
        <p14:creationId xmlns:p14="http://schemas.microsoft.com/office/powerpoint/2010/main" val="450151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6B0B-2376-85ED-81BB-1A3A695E9ED8}"/>
              </a:ext>
            </a:extLst>
          </p:cNvPr>
          <p:cNvSpPr>
            <a:spLocks noGrp="1"/>
          </p:cNvSpPr>
          <p:nvPr>
            <p:ph type="title"/>
          </p:nvPr>
        </p:nvSpPr>
        <p:spPr>
          <a:ln>
            <a:noFill/>
          </a:ln>
        </p:spPr>
        <p:txBody>
          <a:bodyPr/>
          <a:lstStyle/>
          <a:p>
            <a:r>
              <a:rPr lang="en-US" dirty="0"/>
              <a:t>Key Concepts in PCA</a:t>
            </a:r>
          </a:p>
        </p:txBody>
      </p:sp>
      <p:sp>
        <p:nvSpPr>
          <p:cNvPr id="3" name="TextBox 2">
            <a:extLst>
              <a:ext uri="{FF2B5EF4-FFF2-40B4-BE49-F238E27FC236}">
                <a16:creationId xmlns:a16="http://schemas.microsoft.com/office/drawing/2014/main" id="{69024B03-B5DF-6F87-C8F4-ACC1BBEF3D1D}"/>
              </a:ext>
            </a:extLst>
          </p:cNvPr>
          <p:cNvSpPr txBox="1"/>
          <p:nvPr/>
        </p:nvSpPr>
        <p:spPr>
          <a:xfrm>
            <a:off x="902157" y="1815971"/>
            <a:ext cx="7182035" cy="1384995"/>
          </a:xfrm>
          <a:prstGeom prst="rect">
            <a:avLst/>
          </a:prstGeom>
          <a:noFill/>
        </p:spPr>
        <p:txBody>
          <a:bodyPr wrap="square" rtlCol="0">
            <a:spAutoFit/>
          </a:bodyPr>
          <a:lstStyle/>
          <a:p>
            <a:pPr marL="285750" indent="-285750">
              <a:buClr>
                <a:schemeClr val="bg2"/>
              </a:buClr>
              <a:buFont typeface="Arial" panose="020B0604020202020204" pitchFamily="34" charset="0"/>
              <a:buChar char="•"/>
            </a:pPr>
            <a:r>
              <a:rPr lang="en-IN" dirty="0">
                <a:solidFill>
                  <a:schemeClr val="bg2"/>
                </a:solidFill>
                <a:cs typeface="Times New Roman"/>
              </a:rPr>
              <a:t>   </a:t>
            </a:r>
            <a:r>
              <a:rPr lang="en-IN" dirty="0">
                <a:solidFill>
                  <a:schemeClr val="tx1"/>
                </a:solidFill>
              </a:rPr>
              <a:t>Eigenvectors and eigenvalues:</a:t>
            </a:r>
            <a:r>
              <a:rPr lang="en-IN" dirty="0">
                <a:solidFill>
                  <a:schemeClr val="bg2"/>
                </a:solidFill>
              </a:rPr>
              <a:t> PCA involves the calculation of eigenvectors and eigenvalues of a covariance matrix. </a:t>
            </a:r>
          </a:p>
          <a:p>
            <a:pPr marL="285750" indent="-285750">
              <a:buClr>
                <a:schemeClr val="bg2"/>
              </a:buClr>
              <a:buFont typeface="Arial" panose="020B0604020202020204" pitchFamily="34" charset="0"/>
              <a:buChar char="•"/>
            </a:pPr>
            <a:endParaRPr lang="en-IN" dirty="0">
              <a:solidFill>
                <a:schemeClr val="bg2"/>
              </a:solidFill>
            </a:endParaRPr>
          </a:p>
          <a:p>
            <a:pPr marL="285750" indent="-285750">
              <a:buClr>
                <a:schemeClr val="bg2"/>
              </a:buClr>
              <a:buFont typeface="Arial" panose="020B0604020202020204" pitchFamily="34" charset="0"/>
              <a:buChar char="•"/>
            </a:pPr>
            <a:endParaRPr lang="en-IN" dirty="0">
              <a:solidFill>
                <a:schemeClr val="bg2"/>
              </a:solidFill>
              <a:cs typeface="Times New Roman"/>
            </a:endParaRPr>
          </a:p>
          <a:p>
            <a:pPr marL="285750" indent="-285750">
              <a:buClr>
                <a:schemeClr val="bg2"/>
              </a:buClr>
              <a:buFont typeface="Arial" panose="020B0604020202020204" pitchFamily="34" charset="0"/>
              <a:buChar char="•"/>
            </a:pPr>
            <a:r>
              <a:rPr lang="en-IN" dirty="0">
                <a:solidFill>
                  <a:schemeClr val="bg2"/>
                </a:solidFill>
                <a:cs typeface="Times New Roman"/>
              </a:rPr>
              <a:t>  </a:t>
            </a:r>
            <a:r>
              <a:rPr lang="en-IN" dirty="0">
                <a:solidFill>
                  <a:schemeClr val="tx1"/>
                </a:solidFill>
              </a:rPr>
              <a:t>Variance and covariance: </a:t>
            </a:r>
            <a:r>
              <a:rPr lang="en-IN" dirty="0">
                <a:solidFill>
                  <a:schemeClr val="bg2"/>
                </a:solidFill>
              </a:rPr>
              <a:t>PCA is based on the variance and covariance of the dataset. </a:t>
            </a:r>
            <a:endParaRPr lang="en-US" dirty="0">
              <a:solidFill>
                <a:schemeClr val="bg2"/>
              </a:solidFill>
            </a:endParaRPr>
          </a:p>
        </p:txBody>
      </p:sp>
    </p:spTree>
    <p:extLst>
      <p:ext uri="{BB962C8B-B14F-4D97-AF65-F5344CB8AC3E}">
        <p14:creationId xmlns:p14="http://schemas.microsoft.com/office/powerpoint/2010/main" val="26761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E97C-5825-4C80-740E-7C729227408E}"/>
              </a:ext>
            </a:extLst>
          </p:cNvPr>
          <p:cNvSpPr>
            <a:spLocks noGrp="1"/>
          </p:cNvSpPr>
          <p:nvPr>
            <p:ph type="title"/>
          </p:nvPr>
        </p:nvSpPr>
        <p:spPr>
          <a:xfrm>
            <a:off x="713250" y="273578"/>
            <a:ext cx="7717500" cy="598206"/>
          </a:xfrm>
          <a:ln>
            <a:noFill/>
          </a:ln>
        </p:spPr>
        <p:txBody>
          <a:bodyPr/>
          <a:lstStyle/>
          <a:p>
            <a:r>
              <a:rPr lang="en-US"/>
              <a:t>Steps Involved in Computing PCA</a:t>
            </a:r>
          </a:p>
        </p:txBody>
      </p:sp>
      <p:sp>
        <p:nvSpPr>
          <p:cNvPr id="3" name="TextBox 2">
            <a:extLst>
              <a:ext uri="{FF2B5EF4-FFF2-40B4-BE49-F238E27FC236}">
                <a16:creationId xmlns:a16="http://schemas.microsoft.com/office/drawing/2014/main" id="{773BAB5B-A3DE-9648-B102-03E654FFD4C3}"/>
              </a:ext>
            </a:extLst>
          </p:cNvPr>
          <p:cNvSpPr txBox="1"/>
          <p:nvPr/>
        </p:nvSpPr>
        <p:spPr>
          <a:xfrm>
            <a:off x="723164" y="1291716"/>
            <a:ext cx="7717500" cy="3542573"/>
          </a:xfrm>
          <a:prstGeom prst="rect">
            <a:avLst/>
          </a:prstGeom>
          <a:noFill/>
        </p:spPr>
        <p:txBody>
          <a:bodyPr wrap="square" rtlCol="0">
            <a:spAutoFit/>
          </a:bodyPr>
          <a:lstStyle/>
          <a:p>
            <a:pPr marL="285750" marR="0" indent="-285750">
              <a:lnSpc>
                <a:spcPct val="107000"/>
              </a:lnSpc>
              <a:spcBef>
                <a:spcPts val="0"/>
              </a:spcBef>
              <a:spcAft>
                <a:spcPts val="800"/>
              </a:spcAft>
              <a:buClr>
                <a:schemeClr val="bg2"/>
              </a:buClr>
              <a:buFont typeface="Arial" panose="020B0604020202020204" pitchFamily="34" charset="0"/>
              <a:buChar char="•"/>
            </a:pPr>
            <a:r>
              <a:rPr lang="en-US" sz="1600" b="1" kern="100" dirty="0">
                <a:solidFill>
                  <a:schemeClr val="tx1"/>
                </a:solidFill>
                <a:effectLst/>
                <a:latin typeface="+mn-lt"/>
                <a:ea typeface="Calibri" panose="020F0502020204030204" pitchFamily="34" charset="0"/>
                <a:cs typeface="Times New Roman" panose="02020603050405020304" pitchFamily="18" charset="0"/>
              </a:rPr>
              <a:t>Standardize the data</a:t>
            </a:r>
            <a:r>
              <a:rPr lang="en-US" sz="1600" kern="100" dirty="0">
                <a:solidFill>
                  <a:schemeClr val="tx1"/>
                </a:solidFill>
                <a:effectLst/>
                <a:latin typeface="+mn-lt"/>
                <a:ea typeface="Calibri" panose="020F0502020204030204" pitchFamily="34" charset="0"/>
                <a:cs typeface="Times New Roman" panose="02020603050405020304" pitchFamily="18" charset="0"/>
              </a:rPr>
              <a:t>: </a:t>
            </a:r>
            <a:r>
              <a:rPr lang="en-US" sz="1600" kern="100" dirty="0">
                <a:solidFill>
                  <a:schemeClr val="accent2"/>
                </a:solidFill>
                <a:effectLst/>
                <a:latin typeface="+mn-lt"/>
                <a:ea typeface="Calibri" panose="020F0502020204030204" pitchFamily="34" charset="0"/>
                <a:cs typeface="Times New Roman" panose="02020603050405020304" pitchFamily="18" charset="0"/>
              </a:rPr>
              <a:t>Compute mean and standard deviation for each       variable, subtract the mean and divide by standard deviation to ensure that each variable is on the same scale</a:t>
            </a:r>
          </a:p>
          <a:p>
            <a:pPr marL="285750" marR="0" indent="-285750">
              <a:lnSpc>
                <a:spcPct val="107000"/>
              </a:lnSpc>
              <a:spcBef>
                <a:spcPts val="0"/>
              </a:spcBef>
              <a:spcAft>
                <a:spcPts val="800"/>
              </a:spcAft>
              <a:buClr>
                <a:schemeClr val="bg2"/>
              </a:buClr>
              <a:buFont typeface="Arial" panose="020B0604020202020204" pitchFamily="34" charset="0"/>
              <a:buChar char="•"/>
            </a:pPr>
            <a:r>
              <a:rPr lang="en-US" sz="1600" b="1" kern="100" dirty="0">
                <a:solidFill>
                  <a:schemeClr val="tx1"/>
                </a:solidFill>
                <a:effectLst/>
                <a:latin typeface="+mn-lt"/>
                <a:ea typeface="Calibri" panose="020F0502020204030204" pitchFamily="34" charset="0"/>
                <a:cs typeface="Times New Roman" panose="02020603050405020304" pitchFamily="18" charset="0"/>
              </a:rPr>
              <a:t>Compute the covariance matrix</a:t>
            </a:r>
            <a:r>
              <a:rPr lang="en-US" sz="1600" kern="100" dirty="0">
                <a:solidFill>
                  <a:schemeClr val="tx1"/>
                </a:solidFill>
                <a:effectLst/>
                <a:latin typeface="+mn-lt"/>
                <a:ea typeface="Calibri" panose="020F0502020204030204" pitchFamily="34" charset="0"/>
                <a:cs typeface="Times New Roman" panose="02020603050405020304" pitchFamily="18" charset="0"/>
              </a:rPr>
              <a:t>: </a:t>
            </a:r>
            <a:r>
              <a:rPr lang="en-US" sz="1600" kern="100" dirty="0">
                <a:solidFill>
                  <a:schemeClr val="accent2"/>
                </a:solidFill>
                <a:effectLst/>
                <a:latin typeface="+mn-lt"/>
                <a:ea typeface="Calibri" panose="020F0502020204030204" pitchFamily="34" charset="0"/>
                <a:cs typeface="Times New Roman" panose="02020603050405020304" pitchFamily="18" charset="0"/>
              </a:rPr>
              <a:t>Multiply the standardized data matrix by its   transpose and divide by n-1 to get a symmetric and positive semi-definite covariance matrix.</a:t>
            </a:r>
          </a:p>
          <a:p>
            <a:pPr marL="342900" marR="0" lvl="0" indent="-342900">
              <a:lnSpc>
                <a:spcPct val="107000"/>
              </a:lnSpc>
              <a:spcBef>
                <a:spcPts val="0"/>
              </a:spcBef>
              <a:spcAft>
                <a:spcPts val="800"/>
              </a:spcAft>
              <a:buClr>
                <a:schemeClr val="bg2"/>
              </a:buClr>
              <a:buFont typeface="Arial" panose="020B0604020202020204" pitchFamily="34" charset="0"/>
              <a:buChar char="•"/>
              <a:tabLst>
                <a:tab pos="457200" algn="l"/>
              </a:tabLst>
            </a:pPr>
            <a:r>
              <a:rPr lang="en-US" sz="1600" kern="100" dirty="0">
                <a:solidFill>
                  <a:schemeClr val="accent2"/>
                </a:solidFill>
                <a:effectLst/>
                <a:latin typeface="+mn-lt"/>
                <a:ea typeface="Calibri" panose="020F0502020204030204" pitchFamily="34" charset="0"/>
                <a:cs typeface="Times New Roman" panose="02020603050405020304" pitchFamily="18" charset="0"/>
              </a:rPr>
              <a:t> </a:t>
            </a:r>
            <a:r>
              <a:rPr lang="en-US" sz="1600" b="1" kern="100" dirty="0">
                <a:solidFill>
                  <a:schemeClr val="tx1"/>
                </a:solidFill>
                <a:effectLst/>
                <a:latin typeface="+mn-lt"/>
                <a:ea typeface="Calibri" panose="020F0502020204030204" pitchFamily="34" charset="0"/>
                <a:cs typeface="Times New Roman" panose="02020603050405020304" pitchFamily="18" charset="0"/>
              </a:rPr>
              <a:t>Compute eigenvectors and eigenvalues</a:t>
            </a:r>
            <a:r>
              <a:rPr lang="en-US" sz="1600" kern="100" dirty="0">
                <a:solidFill>
                  <a:schemeClr val="tx1"/>
                </a:solidFill>
                <a:effectLst/>
                <a:latin typeface="+mn-lt"/>
                <a:ea typeface="Calibri" panose="020F0502020204030204" pitchFamily="34" charset="0"/>
                <a:cs typeface="Times New Roman" panose="02020603050405020304" pitchFamily="18" charset="0"/>
              </a:rPr>
              <a:t>: </a:t>
            </a:r>
            <a:r>
              <a:rPr lang="en-US" sz="1600" kern="100" dirty="0">
                <a:solidFill>
                  <a:schemeClr val="accent2"/>
                </a:solidFill>
                <a:effectLst/>
                <a:latin typeface="+mn-lt"/>
                <a:ea typeface="Calibri" panose="020F0502020204030204" pitchFamily="34" charset="0"/>
                <a:cs typeface="Times New Roman" panose="02020603050405020304" pitchFamily="18" charset="0"/>
              </a:rPr>
              <a:t>Find eigenvectors and eigenvalue of the covariance matrix to identify the directions of maximum variance in the data.</a:t>
            </a:r>
          </a:p>
          <a:p>
            <a:pPr marL="342900" marR="0" lvl="0" indent="-342900">
              <a:lnSpc>
                <a:spcPct val="107000"/>
              </a:lnSpc>
              <a:spcBef>
                <a:spcPts val="0"/>
              </a:spcBef>
              <a:spcAft>
                <a:spcPts val="800"/>
              </a:spcAft>
              <a:buClr>
                <a:schemeClr val="bg2"/>
              </a:buClr>
              <a:buFont typeface="Arial" panose="020B0604020202020204" pitchFamily="34" charset="0"/>
              <a:buChar char="•"/>
              <a:tabLst>
                <a:tab pos="457200" algn="l"/>
              </a:tabLst>
            </a:pPr>
            <a:r>
              <a:rPr lang="en-US" sz="1600" b="1" kern="100" dirty="0">
                <a:solidFill>
                  <a:schemeClr val="tx1"/>
                </a:solidFill>
                <a:effectLst/>
                <a:latin typeface="+mn-lt"/>
                <a:ea typeface="Calibri" panose="020F0502020204030204" pitchFamily="34" charset="0"/>
                <a:cs typeface="Times New Roman" panose="02020603050405020304" pitchFamily="18" charset="0"/>
              </a:rPr>
              <a:t>Sort eigenvectors by eigenvalues</a:t>
            </a:r>
            <a:r>
              <a:rPr lang="en-US" sz="1600" kern="100" dirty="0">
                <a:solidFill>
                  <a:schemeClr val="tx1"/>
                </a:solidFill>
                <a:effectLst/>
                <a:latin typeface="+mn-lt"/>
                <a:ea typeface="Calibri" panose="020F0502020204030204" pitchFamily="34" charset="0"/>
                <a:cs typeface="Times New Roman" panose="02020603050405020304" pitchFamily="18" charset="0"/>
              </a:rPr>
              <a:t>:</a:t>
            </a:r>
            <a:r>
              <a:rPr lang="en-US" sz="1600" kern="100" dirty="0">
                <a:solidFill>
                  <a:schemeClr val="accent2"/>
                </a:solidFill>
                <a:effectLst/>
                <a:latin typeface="+mn-lt"/>
                <a:ea typeface="Calibri" panose="020F0502020204030204" pitchFamily="34" charset="0"/>
                <a:cs typeface="Times New Roman" panose="02020603050405020304" pitchFamily="18" charset="0"/>
              </a:rPr>
              <a:t> Sort eigenvectors by their corresponding eigenvalues to identify the principal components that explain the most variance in the data.</a:t>
            </a:r>
          </a:p>
        </p:txBody>
      </p:sp>
    </p:spTree>
    <p:extLst>
      <p:ext uri="{BB962C8B-B14F-4D97-AF65-F5344CB8AC3E}">
        <p14:creationId xmlns:p14="http://schemas.microsoft.com/office/powerpoint/2010/main" val="308939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DC51-F005-7F21-FD55-4862A55AE681}"/>
              </a:ext>
            </a:extLst>
          </p:cNvPr>
          <p:cNvSpPr>
            <a:spLocks noGrp="1"/>
          </p:cNvSpPr>
          <p:nvPr>
            <p:ph type="title"/>
          </p:nvPr>
        </p:nvSpPr>
        <p:spPr>
          <a:xfrm>
            <a:off x="713225" y="320354"/>
            <a:ext cx="7717500" cy="623843"/>
          </a:xfrm>
          <a:ln>
            <a:noFill/>
          </a:ln>
        </p:spPr>
        <p:txBody>
          <a:bodyPr/>
          <a:lstStyle/>
          <a:p>
            <a:r>
              <a:rPr lang="en-US"/>
              <a:t>Steps Involved in Computing PCA</a:t>
            </a:r>
          </a:p>
        </p:txBody>
      </p:sp>
      <p:sp>
        <p:nvSpPr>
          <p:cNvPr id="4" name="TextBox 3">
            <a:extLst>
              <a:ext uri="{FF2B5EF4-FFF2-40B4-BE49-F238E27FC236}">
                <a16:creationId xmlns:a16="http://schemas.microsoft.com/office/drawing/2014/main" id="{366BD24B-40FB-8A71-F1B6-F597C6EC3AFD}"/>
              </a:ext>
            </a:extLst>
          </p:cNvPr>
          <p:cNvSpPr txBox="1"/>
          <p:nvPr/>
        </p:nvSpPr>
        <p:spPr>
          <a:xfrm>
            <a:off x="713225" y="1490869"/>
            <a:ext cx="7717500" cy="2708434"/>
          </a:xfrm>
          <a:prstGeom prst="rect">
            <a:avLst/>
          </a:prstGeom>
          <a:noFill/>
        </p:spPr>
        <p:txBody>
          <a:bodyPr wrap="square" rtlCol="0">
            <a:spAutoFit/>
          </a:bodyPr>
          <a:lstStyle/>
          <a:p>
            <a:pPr marL="285750" indent="-285750" algn="l">
              <a:buClr>
                <a:schemeClr val="bg2"/>
              </a:buClr>
              <a:buFont typeface="Arial" panose="020B0604020202020204" pitchFamily="34" charset="0"/>
              <a:buChar char="•"/>
            </a:pPr>
            <a:r>
              <a:rPr lang="en-US" sz="1600" b="1" i="0" dirty="0">
                <a:solidFill>
                  <a:schemeClr val="tx1"/>
                </a:solidFill>
                <a:effectLst/>
                <a:latin typeface="+mn-lt"/>
              </a:rPr>
              <a:t>Choose number of principal components:</a:t>
            </a:r>
            <a:r>
              <a:rPr lang="en-US" sz="1600" b="0" i="0" dirty="0">
                <a:solidFill>
                  <a:schemeClr val="accent2"/>
                </a:solidFill>
                <a:effectLst/>
                <a:latin typeface="+mn-lt"/>
              </a:rPr>
              <a:t> Keep the principal components that explain most of the variance in the data.</a:t>
            </a:r>
          </a:p>
          <a:p>
            <a:pPr algn="l"/>
            <a:endParaRPr lang="en-US" sz="1600" b="0" i="0" dirty="0">
              <a:solidFill>
                <a:schemeClr val="accent2"/>
              </a:solidFill>
              <a:effectLst/>
              <a:latin typeface="+mn-lt"/>
            </a:endParaRPr>
          </a:p>
          <a:p>
            <a:pPr marL="285750" indent="-285750" algn="l">
              <a:buClr>
                <a:schemeClr val="bg2"/>
              </a:buClr>
              <a:buFont typeface="Arial" panose="020B0604020202020204" pitchFamily="34" charset="0"/>
              <a:buChar char="•"/>
            </a:pPr>
            <a:r>
              <a:rPr lang="en-US" sz="1600" b="1" i="0" dirty="0">
                <a:solidFill>
                  <a:schemeClr val="tx1"/>
                </a:solidFill>
                <a:effectLst/>
                <a:latin typeface="+mn-lt"/>
              </a:rPr>
              <a:t>Project data onto principal components</a:t>
            </a:r>
            <a:r>
              <a:rPr lang="en-US" sz="1600" b="0" i="0" dirty="0">
                <a:solidFill>
                  <a:schemeClr val="tx1"/>
                </a:solidFill>
                <a:effectLst/>
                <a:latin typeface="+mn-lt"/>
              </a:rPr>
              <a:t>: </a:t>
            </a:r>
            <a:r>
              <a:rPr lang="en-US" sz="1600" b="0" i="0" dirty="0">
                <a:solidFill>
                  <a:schemeClr val="accent2"/>
                </a:solidFill>
                <a:effectLst/>
                <a:latin typeface="+mn-lt"/>
              </a:rPr>
              <a:t>Project the standardized data matrix onto the chosen principal components.</a:t>
            </a:r>
          </a:p>
          <a:p>
            <a:pPr algn="l">
              <a:buFont typeface="+mj-lt"/>
              <a:buAutoNum type="arabicPeriod"/>
            </a:pPr>
            <a:endParaRPr lang="en-US" sz="1600" b="0" i="0" dirty="0">
              <a:solidFill>
                <a:schemeClr val="accent2"/>
              </a:solidFill>
              <a:effectLst/>
              <a:latin typeface="+mn-lt"/>
            </a:endParaRPr>
          </a:p>
          <a:p>
            <a:pPr marL="285750" indent="-285750" algn="l">
              <a:buClr>
                <a:schemeClr val="bg2"/>
              </a:buClr>
              <a:buFont typeface="Arial" panose="020B0604020202020204" pitchFamily="34" charset="0"/>
              <a:buChar char="•"/>
            </a:pPr>
            <a:r>
              <a:rPr lang="en-US" sz="1600" b="1" i="0" dirty="0">
                <a:solidFill>
                  <a:schemeClr val="tx1"/>
                </a:solidFill>
                <a:effectLst/>
                <a:latin typeface="+mn-lt"/>
              </a:rPr>
              <a:t>Interpret the results</a:t>
            </a:r>
            <a:r>
              <a:rPr lang="en-US" sz="1600" b="0" i="0" dirty="0">
                <a:solidFill>
                  <a:schemeClr val="tx1"/>
                </a:solidFill>
                <a:effectLst/>
                <a:latin typeface="+mn-lt"/>
              </a:rPr>
              <a:t>: </a:t>
            </a:r>
            <a:r>
              <a:rPr lang="en-US" sz="1600" b="0" i="0" dirty="0">
                <a:solidFill>
                  <a:schemeClr val="accent2"/>
                </a:solidFill>
                <a:effectLst/>
                <a:latin typeface="+mn-lt"/>
              </a:rPr>
              <a:t>Analyze the loadings of each variable on the principal components to gain insights into the underlying structure of the data.</a:t>
            </a:r>
          </a:p>
          <a:p>
            <a:pPr algn="l"/>
            <a:br>
              <a:rPr lang="en-US" b="0" i="0" dirty="0">
                <a:solidFill>
                  <a:srgbClr val="000000"/>
                </a:solidFill>
                <a:effectLst/>
                <a:latin typeface="Söhne"/>
              </a:rPr>
            </a:br>
            <a:endParaRPr lang="en-US" b="0" i="0" dirty="0">
              <a:solidFill>
                <a:srgbClr val="000000"/>
              </a:solidFill>
              <a:effectLst/>
              <a:latin typeface="Söhne"/>
            </a:endParaRPr>
          </a:p>
          <a:p>
            <a:endParaRPr lang="en-US" dirty="0"/>
          </a:p>
        </p:txBody>
      </p:sp>
    </p:spTree>
    <p:extLst>
      <p:ext uri="{BB962C8B-B14F-4D97-AF65-F5344CB8AC3E}">
        <p14:creationId xmlns:p14="http://schemas.microsoft.com/office/powerpoint/2010/main" val="61337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5D1C-37D3-7845-C0F3-EF32BFC7D264}"/>
              </a:ext>
            </a:extLst>
          </p:cNvPr>
          <p:cNvSpPr>
            <a:spLocks noGrp="1"/>
          </p:cNvSpPr>
          <p:nvPr>
            <p:ph type="title"/>
          </p:nvPr>
        </p:nvSpPr>
        <p:spPr>
          <a:ln>
            <a:noFill/>
          </a:ln>
        </p:spPr>
        <p:txBody>
          <a:bodyPr/>
          <a:lstStyle/>
          <a:p>
            <a:r>
              <a:rPr lang="en-US"/>
              <a:t>Some Important Points</a:t>
            </a:r>
          </a:p>
        </p:txBody>
      </p:sp>
      <p:sp>
        <p:nvSpPr>
          <p:cNvPr id="3" name="TextBox 2">
            <a:extLst>
              <a:ext uri="{FF2B5EF4-FFF2-40B4-BE49-F238E27FC236}">
                <a16:creationId xmlns:a16="http://schemas.microsoft.com/office/drawing/2014/main" id="{F4117991-78C6-D2CC-9C92-F2456B2C3036}"/>
              </a:ext>
            </a:extLst>
          </p:cNvPr>
          <p:cNvSpPr txBox="1"/>
          <p:nvPr/>
        </p:nvSpPr>
        <p:spPr>
          <a:xfrm>
            <a:off x="713225" y="1580369"/>
            <a:ext cx="7717500" cy="3087705"/>
          </a:xfrm>
          <a:prstGeom prst="rect">
            <a:avLst/>
          </a:prstGeom>
          <a:noFill/>
        </p:spPr>
        <p:txBody>
          <a:bodyPr wrap="square" rtlCol="0">
            <a:spAutoFit/>
          </a:bodyPr>
          <a:lstStyle/>
          <a:p>
            <a:pPr marL="285750" marR="0" lvl="0" indent="-285750">
              <a:lnSpc>
                <a:spcPct val="107000"/>
              </a:lnSpc>
              <a:spcBef>
                <a:spcPts val="0"/>
              </a:spcBef>
              <a:spcAft>
                <a:spcPts val="800"/>
              </a:spcAft>
              <a:buClr>
                <a:schemeClr val="accent2"/>
              </a:buClr>
              <a:buFont typeface="Arial" panose="020B0604020202020204" pitchFamily="34" charset="0"/>
              <a:buChar char="•"/>
              <a:tabLst>
                <a:tab pos="457200" algn="l"/>
              </a:tabLst>
            </a:pPr>
            <a:r>
              <a:rPr lang="en-US" sz="1600" kern="100">
                <a:solidFill>
                  <a:schemeClr val="bg2"/>
                </a:solidFill>
                <a:effectLst/>
                <a:latin typeface="+mn-lt"/>
                <a:ea typeface="Calibri" panose="020F0502020204030204" pitchFamily="34" charset="0"/>
                <a:cs typeface="Times New Roman" panose="02020603050405020304" pitchFamily="18" charset="0"/>
              </a:rPr>
              <a:t>  The </a:t>
            </a:r>
            <a:r>
              <a:rPr lang="en-US" sz="1600" kern="100">
                <a:solidFill>
                  <a:schemeClr val="tx1"/>
                </a:solidFill>
                <a:effectLst/>
                <a:latin typeface="+mn-lt"/>
                <a:ea typeface="Calibri" panose="020F0502020204030204" pitchFamily="34" charset="0"/>
                <a:cs typeface="Times New Roman" panose="02020603050405020304" pitchFamily="18" charset="0"/>
              </a:rPr>
              <a:t>covariance matrix </a:t>
            </a:r>
            <a:r>
              <a:rPr lang="en-US" sz="1600" kern="100">
                <a:solidFill>
                  <a:schemeClr val="bg2"/>
                </a:solidFill>
                <a:effectLst/>
                <a:latin typeface="+mn-lt"/>
                <a:ea typeface="Calibri" panose="020F0502020204030204" pitchFamily="34" charset="0"/>
                <a:cs typeface="Times New Roman" panose="02020603050405020304" pitchFamily="18" charset="0"/>
              </a:rPr>
              <a:t>summarizes the covariance relationships between all pairs  of variables in a dataset.</a:t>
            </a:r>
          </a:p>
          <a:p>
            <a:pPr marL="285750" marR="0" lvl="0" indent="-285750">
              <a:lnSpc>
                <a:spcPct val="107000"/>
              </a:lnSpc>
              <a:spcBef>
                <a:spcPts val="0"/>
              </a:spcBef>
              <a:spcAft>
                <a:spcPts val="800"/>
              </a:spcAft>
              <a:buClr>
                <a:schemeClr val="bg2"/>
              </a:buClr>
              <a:buFont typeface="Arial" panose="020B0604020202020204" pitchFamily="34" charset="0"/>
              <a:buChar char="•"/>
              <a:tabLst>
                <a:tab pos="457200" algn="l"/>
              </a:tabLst>
            </a:pPr>
            <a:r>
              <a:rPr lang="en-US" sz="1600" kern="100">
                <a:solidFill>
                  <a:schemeClr val="bg2"/>
                </a:solidFill>
                <a:effectLst/>
                <a:latin typeface="+mn-lt"/>
                <a:ea typeface="Calibri" panose="020F0502020204030204" pitchFamily="34" charset="0"/>
                <a:cs typeface="Times New Roman" panose="02020603050405020304" pitchFamily="18" charset="0"/>
              </a:rPr>
              <a:t>  It is a </a:t>
            </a:r>
            <a:r>
              <a:rPr lang="en-US" sz="1600" kern="100">
                <a:solidFill>
                  <a:schemeClr val="tx1"/>
                </a:solidFill>
                <a:effectLst/>
                <a:latin typeface="+mn-lt"/>
                <a:ea typeface="Calibri" panose="020F0502020204030204" pitchFamily="34" charset="0"/>
                <a:cs typeface="Times New Roman" panose="02020603050405020304" pitchFamily="18" charset="0"/>
              </a:rPr>
              <a:t>square matrix </a:t>
            </a:r>
            <a:r>
              <a:rPr lang="en-US" sz="1600" kern="100">
                <a:solidFill>
                  <a:schemeClr val="bg2"/>
                </a:solidFill>
                <a:effectLst/>
                <a:latin typeface="+mn-lt"/>
                <a:ea typeface="Calibri" panose="020F0502020204030204" pitchFamily="34" charset="0"/>
                <a:cs typeface="Times New Roman" panose="02020603050405020304" pitchFamily="18" charset="0"/>
              </a:rPr>
              <a:t>with the same number of rows and columns as the number of variables in the dataset.</a:t>
            </a:r>
          </a:p>
          <a:p>
            <a:pPr marL="285750" marR="0" lvl="0" indent="-285750">
              <a:lnSpc>
                <a:spcPct val="107000"/>
              </a:lnSpc>
              <a:spcBef>
                <a:spcPts val="0"/>
              </a:spcBef>
              <a:spcAft>
                <a:spcPts val="800"/>
              </a:spcAft>
              <a:buClr>
                <a:schemeClr val="accent2"/>
              </a:buClr>
              <a:buFont typeface="Arial" panose="020B0604020202020204" pitchFamily="34" charset="0"/>
              <a:buChar char="•"/>
              <a:tabLst>
                <a:tab pos="457200" algn="l"/>
              </a:tabLst>
            </a:pPr>
            <a:r>
              <a:rPr lang="en-US" sz="1600" kern="100">
                <a:solidFill>
                  <a:schemeClr val="bg2"/>
                </a:solidFill>
                <a:effectLst/>
                <a:latin typeface="+mn-lt"/>
                <a:ea typeface="Calibri" panose="020F0502020204030204" pitchFamily="34" charset="0"/>
                <a:cs typeface="Times New Roman" panose="02020603050405020304" pitchFamily="18" charset="0"/>
              </a:rPr>
              <a:t> The </a:t>
            </a:r>
            <a:r>
              <a:rPr lang="en-US" sz="1600" kern="100">
                <a:solidFill>
                  <a:schemeClr val="tx1"/>
                </a:solidFill>
                <a:effectLst/>
                <a:latin typeface="+mn-lt"/>
                <a:ea typeface="Calibri" panose="020F0502020204030204" pitchFamily="34" charset="0"/>
                <a:cs typeface="Times New Roman" panose="02020603050405020304" pitchFamily="18" charset="0"/>
              </a:rPr>
              <a:t>diagonal elements of the covariance matrix </a:t>
            </a:r>
            <a:r>
              <a:rPr lang="en-US" sz="1600" kern="100">
                <a:solidFill>
                  <a:schemeClr val="bg2"/>
                </a:solidFill>
                <a:effectLst/>
                <a:latin typeface="+mn-lt"/>
                <a:ea typeface="Calibri" panose="020F0502020204030204" pitchFamily="34" charset="0"/>
                <a:cs typeface="Times New Roman" panose="02020603050405020304" pitchFamily="18" charset="0"/>
              </a:rPr>
              <a:t>represent the variances of each variable, while the off-diagonal elements represent the covariances between variables.</a:t>
            </a:r>
          </a:p>
          <a:p>
            <a:pPr marL="285750" marR="0" lvl="0" indent="-285750">
              <a:lnSpc>
                <a:spcPct val="107000"/>
              </a:lnSpc>
              <a:spcBef>
                <a:spcPts val="0"/>
              </a:spcBef>
              <a:spcAft>
                <a:spcPts val="800"/>
              </a:spcAft>
              <a:buClr>
                <a:schemeClr val="accent2"/>
              </a:buClr>
              <a:buFont typeface="Arial" panose="020B0604020202020204" pitchFamily="34" charset="0"/>
              <a:buChar char="•"/>
              <a:tabLst>
                <a:tab pos="457200" algn="l"/>
              </a:tabLst>
            </a:pPr>
            <a:r>
              <a:rPr lang="en-US" sz="1600" kern="100">
                <a:solidFill>
                  <a:schemeClr val="bg2"/>
                </a:solidFill>
                <a:effectLst/>
                <a:latin typeface="+mn-lt"/>
                <a:ea typeface="Calibri" panose="020F0502020204030204" pitchFamily="34" charset="0"/>
                <a:cs typeface="Times New Roman" panose="02020603050405020304" pitchFamily="18" charset="0"/>
              </a:rPr>
              <a:t> The covariance matrix is used in Principal Component Analysis (PCA) to identify the underlying structure of the data by finding the principal components.</a:t>
            </a:r>
          </a:p>
          <a:p>
            <a:pPr marL="285750" marR="0" lvl="0" indent="-285750">
              <a:lnSpc>
                <a:spcPct val="107000"/>
              </a:lnSpc>
              <a:spcBef>
                <a:spcPts val="0"/>
              </a:spcBef>
              <a:spcAft>
                <a:spcPts val="800"/>
              </a:spcAft>
              <a:buFont typeface="Arial" panose="020B0604020202020204" pitchFamily="34" charset="0"/>
              <a:buChar char="•"/>
              <a:tabLst>
                <a:tab pos="457200" algn="l"/>
              </a:tabLst>
            </a:pPr>
            <a:endParaRPr lang="en-US" kern="100">
              <a:solidFill>
                <a:schemeClr val="bg2"/>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98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6FC06-0E3A-2CAF-DE71-F86627C88CE6}"/>
              </a:ext>
            </a:extLst>
          </p:cNvPr>
          <p:cNvSpPr>
            <a:spLocks noGrp="1"/>
          </p:cNvSpPr>
          <p:nvPr>
            <p:ph type="title"/>
          </p:nvPr>
        </p:nvSpPr>
        <p:spPr>
          <a:ln>
            <a:noFill/>
          </a:ln>
        </p:spPr>
        <p:txBody>
          <a:bodyPr/>
          <a:lstStyle/>
          <a:p>
            <a:r>
              <a:rPr lang="en-US"/>
              <a:t>Some Important Points</a:t>
            </a:r>
          </a:p>
        </p:txBody>
      </p:sp>
      <p:sp>
        <p:nvSpPr>
          <p:cNvPr id="3" name="TextBox 2">
            <a:extLst>
              <a:ext uri="{FF2B5EF4-FFF2-40B4-BE49-F238E27FC236}">
                <a16:creationId xmlns:a16="http://schemas.microsoft.com/office/drawing/2014/main" id="{F677349A-9E2D-077E-DA30-78A2616C0367}"/>
              </a:ext>
            </a:extLst>
          </p:cNvPr>
          <p:cNvSpPr txBox="1"/>
          <p:nvPr/>
        </p:nvSpPr>
        <p:spPr>
          <a:xfrm>
            <a:off x="815775" y="1323994"/>
            <a:ext cx="7717500" cy="3381695"/>
          </a:xfrm>
          <a:prstGeom prst="rect">
            <a:avLst/>
          </a:prstGeom>
          <a:noFill/>
        </p:spPr>
        <p:txBody>
          <a:bodyPr wrap="square" rtlCol="0">
            <a:spAutoFit/>
          </a:bodyPr>
          <a:lstStyle/>
          <a:p>
            <a:pPr marL="285750" marR="0" lvl="0" indent="-285750">
              <a:lnSpc>
                <a:spcPct val="107000"/>
              </a:lnSpc>
              <a:spcBef>
                <a:spcPts val="0"/>
              </a:spcBef>
              <a:spcAft>
                <a:spcPts val="800"/>
              </a:spcAft>
              <a:buClr>
                <a:schemeClr val="bg2"/>
              </a:buClr>
              <a:buFont typeface="Arial" panose="020B0604020202020204" pitchFamily="34" charset="0"/>
              <a:buChar char="•"/>
              <a:tabLst>
                <a:tab pos="457200" algn="l"/>
              </a:tabLst>
            </a:pPr>
            <a:r>
              <a:rPr lang="en-US" sz="1600" kern="100">
                <a:solidFill>
                  <a:schemeClr val="bg2"/>
                </a:solidFill>
                <a:effectLst/>
                <a:latin typeface="+mn-lt"/>
                <a:ea typeface="Calibri" panose="020F0502020204030204" pitchFamily="34" charset="0"/>
                <a:cs typeface="Times New Roman" panose="02020603050405020304" pitchFamily="18" charset="0"/>
              </a:rPr>
              <a:t>PCA is a technique used to </a:t>
            </a:r>
            <a:r>
              <a:rPr lang="en-US" sz="1600" kern="100">
                <a:solidFill>
                  <a:schemeClr val="tx1"/>
                </a:solidFill>
                <a:effectLst/>
                <a:latin typeface="+mn-lt"/>
                <a:ea typeface="Calibri" panose="020F0502020204030204" pitchFamily="34" charset="0"/>
                <a:cs typeface="Times New Roman" panose="02020603050405020304" pitchFamily="18" charset="0"/>
              </a:rPr>
              <a:t>reduce the dimensionality of a dataset </a:t>
            </a:r>
            <a:r>
              <a:rPr lang="en-US" sz="1600" kern="100">
                <a:solidFill>
                  <a:schemeClr val="bg2"/>
                </a:solidFill>
                <a:effectLst/>
                <a:latin typeface="+mn-lt"/>
                <a:ea typeface="Calibri" panose="020F0502020204030204" pitchFamily="34" charset="0"/>
                <a:cs typeface="Times New Roman" panose="02020603050405020304" pitchFamily="18" charset="0"/>
              </a:rPr>
              <a:t>while retaining as much of the original variation as possible.</a:t>
            </a:r>
          </a:p>
          <a:p>
            <a:pPr marL="285750" marR="0" lvl="0" indent="-285750">
              <a:lnSpc>
                <a:spcPct val="107000"/>
              </a:lnSpc>
              <a:spcBef>
                <a:spcPts val="0"/>
              </a:spcBef>
              <a:spcAft>
                <a:spcPts val="800"/>
              </a:spcAft>
              <a:buClr>
                <a:schemeClr val="bg2"/>
              </a:buClr>
              <a:buFont typeface="Arial" panose="020B0604020202020204" pitchFamily="34" charset="0"/>
              <a:buChar char="•"/>
              <a:tabLst>
                <a:tab pos="457200" algn="l"/>
              </a:tabLst>
            </a:pPr>
            <a:r>
              <a:rPr lang="en-US" sz="1600" kern="100">
                <a:solidFill>
                  <a:schemeClr val="bg2"/>
                </a:solidFill>
                <a:effectLst/>
                <a:latin typeface="+mn-lt"/>
                <a:ea typeface="Calibri" panose="020F0502020204030204" pitchFamily="34" charset="0"/>
                <a:cs typeface="Times New Roman" panose="02020603050405020304" pitchFamily="18" charset="0"/>
              </a:rPr>
              <a:t>PCA uses the covariance matrix to calculate the </a:t>
            </a:r>
            <a:r>
              <a:rPr lang="en-US" sz="1600" kern="100">
                <a:solidFill>
                  <a:schemeClr val="tx1"/>
                </a:solidFill>
                <a:effectLst/>
                <a:latin typeface="+mn-lt"/>
                <a:ea typeface="Calibri" panose="020F0502020204030204" pitchFamily="34" charset="0"/>
                <a:cs typeface="Times New Roman" panose="02020603050405020304" pitchFamily="18" charset="0"/>
              </a:rPr>
              <a:t>eigenvectors and eigenvalues </a:t>
            </a:r>
            <a:r>
              <a:rPr lang="en-US" sz="1600" kern="100">
                <a:solidFill>
                  <a:schemeClr val="bg2"/>
                </a:solidFill>
                <a:effectLst/>
                <a:latin typeface="+mn-lt"/>
                <a:ea typeface="Calibri" panose="020F0502020204030204" pitchFamily="34" charset="0"/>
                <a:cs typeface="Times New Roman" panose="02020603050405020304" pitchFamily="18" charset="0"/>
              </a:rPr>
              <a:t>of the data.</a:t>
            </a:r>
          </a:p>
          <a:p>
            <a:pPr marL="285750" marR="0" lvl="0" indent="-285750">
              <a:lnSpc>
                <a:spcPct val="107000"/>
              </a:lnSpc>
              <a:spcBef>
                <a:spcPts val="0"/>
              </a:spcBef>
              <a:spcAft>
                <a:spcPts val="800"/>
              </a:spcAft>
              <a:buClr>
                <a:schemeClr val="bg2"/>
              </a:buClr>
              <a:buFont typeface="Arial" panose="020B0604020202020204" pitchFamily="34" charset="0"/>
              <a:buChar char="•"/>
              <a:tabLst>
                <a:tab pos="457200" algn="l"/>
              </a:tabLst>
            </a:pPr>
            <a:r>
              <a:rPr lang="en-US" sz="1600" kern="100">
                <a:solidFill>
                  <a:schemeClr val="bg2"/>
                </a:solidFill>
                <a:effectLst/>
                <a:latin typeface="+mn-lt"/>
                <a:ea typeface="Calibri" panose="020F0502020204030204" pitchFamily="34" charset="0"/>
                <a:cs typeface="Times New Roman" panose="02020603050405020304" pitchFamily="18" charset="0"/>
              </a:rPr>
              <a:t>The eigenvectors represent the principal components of the data, and the eigenvalues represent the amount of variance explained by each principal component.</a:t>
            </a:r>
          </a:p>
          <a:p>
            <a:pPr marL="285750" marR="0" lvl="0" indent="-285750">
              <a:lnSpc>
                <a:spcPct val="107000"/>
              </a:lnSpc>
              <a:spcBef>
                <a:spcPts val="0"/>
              </a:spcBef>
              <a:spcAft>
                <a:spcPts val="800"/>
              </a:spcAft>
              <a:buClr>
                <a:schemeClr val="bg2"/>
              </a:buClr>
              <a:buFont typeface="Arial" panose="020B0604020202020204" pitchFamily="34" charset="0"/>
              <a:buChar char="•"/>
              <a:tabLst>
                <a:tab pos="457200" algn="l"/>
              </a:tabLst>
            </a:pPr>
            <a:r>
              <a:rPr lang="en-US" sz="1600" kern="100">
                <a:solidFill>
                  <a:schemeClr val="bg2"/>
                </a:solidFill>
                <a:effectLst/>
                <a:latin typeface="+mn-lt"/>
                <a:ea typeface="Calibri" panose="020F0502020204030204" pitchFamily="34" charset="0"/>
                <a:cs typeface="Times New Roman" panose="02020603050405020304" pitchFamily="18" charset="0"/>
              </a:rPr>
              <a:t>The eigenvectors are sorted by their corresponding eigenvalues, and the principal components are selected based on the eigenvalues' magnitudes.</a:t>
            </a:r>
          </a:p>
          <a:p>
            <a:pPr marL="285750" marR="0" lvl="0" indent="-285750">
              <a:lnSpc>
                <a:spcPct val="107000"/>
              </a:lnSpc>
              <a:spcBef>
                <a:spcPts val="0"/>
              </a:spcBef>
              <a:spcAft>
                <a:spcPts val="800"/>
              </a:spcAft>
              <a:buClr>
                <a:schemeClr val="bg2"/>
              </a:buClr>
              <a:buFont typeface="Arial" panose="020B0604020202020204" pitchFamily="34" charset="0"/>
              <a:buChar char="•"/>
              <a:tabLst>
                <a:tab pos="457200" algn="l"/>
              </a:tabLst>
            </a:pPr>
            <a:r>
              <a:rPr lang="en-US" sz="1600" kern="100">
                <a:solidFill>
                  <a:schemeClr val="bg2"/>
                </a:solidFill>
                <a:effectLst/>
                <a:latin typeface="+mn-lt"/>
                <a:ea typeface="Calibri" panose="020F0502020204030204" pitchFamily="34" charset="0"/>
                <a:cs typeface="Times New Roman" panose="02020603050405020304" pitchFamily="18" charset="0"/>
              </a:rPr>
              <a:t>The principal components can then be used for </a:t>
            </a:r>
            <a:r>
              <a:rPr lang="en-US" sz="1600" kern="100">
                <a:solidFill>
                  <a:schemeClr val="tx1"/>
                </a:solidFill>
                <a:effectLst/>
                <a:latin typeface="+mn-lt"/>
                <a:ea typeface="Calibri" panose="020F0502020204030204" pitchFamily="34" charset="0"/>
                <a:cs typeface="Times New Roman" panose="02020603050405020304" pitchFamily="18" charset="0"/>
              </a:rPr>
              <a:t>visualization, data compression</a:t>
            </a:r>
            <a:r>
              <a:rPr lang="en-US" sz="1600" kern="100">
                <a:solidFill>
                  <a:schemeClr val="bg2"/>
                </a:solidFill>
                <a:effectLst/>
                <a:latin typeface="+mn-lt"/>
                <a:ea typeface="Calibri" panose="020F0502020204030204" pitchFamily="34" charset="0"/>
                <a:cs typeface="Times New Roman" panose="02020603050405020304" pitchFamily="18" charset="0"/>
              </a:rPr>
              <a:t>, or</a:t>
            </a:r>
            <a:r>
              <a:rPr lang="en-US" sz="1600" kern="100">
                <a:solidFill>
                  <a:schemeClr val="tx1"/>
                </a:solidFill>
                <a:effectLst/>
                <a:latin typeface="+mn-lt"/>
                <a:ea typeface="Calibri" panose="020F0502020204030204" pitchFamily="34" charset="0"/>
                <a:cs typeface="Times New Roman" panose="02020603050405020304" pitchFamily="18" charset="0"/>
              </a:rPr>
              <a:t> feature extraction</a:t>
            </a:r>
            <a:r>
              <a:rPr lang="en-US" sz="1600" kern="100">
                <a:solidFill>
                  <a:schemeClr val="bg2"/>
                </a:solidFill>
                <a:effectLst/>
                <a:latin typeface="+mn-l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82567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DAE7-A4BC-0168-AC6F-49A35AB5D5CF}"/>
              </a:ext>
            </a:extLst>
          </p:cNvPr>
          <p:cNvSpPr>
            <a:spLocks noGrp="1"/>
          </p:cNvSpPr>
          <p:nvPr>
            <p:ph type="title"/>
          </p:nvPr>
        </p:nvSpPr>
        <p:spPr>
          <a:xfrm>
            <a:off x="719999" y="71336"/>
            <a:ext cx="7548512" cy="1919592"/>
          </a:xfrm>
        </p:spPr>
        <p:txBody>
          <a:bodyPr/>
          <a:lstStyle/>
          <a:p>
            <a:r>
              <a:rPr lang="en-US"/>
              <a:t>Deeper dive:</a:t>
            </a:r>
            <a:br>
              <a:rPr lang="en-US"/>
            </a:br>
            <a:r>
              <a:rPr lang="en-US"/>
              <a:t>Inner workings of PCA</a:t>
            </a:r>
            <a:br>
              <a:rPr lang="en-US"/>
            </a:br>
            <a:endParaRPr lang="en-US"/>
          </a:p>
        </p:txBody>
      </p:sp>
      <p:sp>
        <p:nvSpPr>
          <p:cNvPr id="3" name="Subtitle 2">
            <a:extLst>
              <a:ext uri="{FF2B5EF4-FFF2-40B4-BE49-F238E27FC236}">
                <a16:creationId xmlns:a16="http://schemas.microsoft.com/office/drawing/2014/main" id="{46A8A806-DEB5-8350-EABD-E3AD1319D776}"/>
              </a:ext>
            </a:extLst>
          </p:cNvPr>
          <p:cNvSpPr>
            <a:spLocks noGrp="1"/>
          </p:cNvSpPr>
          <p:nvPr>
            <p:ph type="subTitle" idx="1"/>
          </p:nvPr>
        </p:nvSpPr>
        <p:spPr>
          <a:xfrm>
            <a:off x="759051" y="1316479"/>
            <a:ext cx="3248745" cy="440986"/>
          </a:xfrm>
        </p:spPr>
        <p:txBody>
          <a:bodyPr/>
          <a:lstStyle/>
          <a:p>
            <a:r>
              <a:rPr lang="en-US" sz="1200">
                <a:latin typeface="Adelle Sans Devanagari" panose="02000503000000020004" pitchFamily="2" charset="-78"/>
                <a:cs typeface="Adelle Sans Devanagari" panose="02000503000000020004" pitchFamily="2" charset="-78"/>
              </a:rPr>
              <a:t>How PCA decides if a fit is good or not?</a:t>
            </a:r>
          </a:p>
        </p:txBody>
      </p:sp>
      <p:pic>
        <p:nvPicPr>
          <p:cNvPr id="39" name="Picture Placeholder 38" descr="Chart&#10;&#10;Description automatically generated">
            <a:extLst>
              <a:ext uri="{FF2B5EF4-FFF2-40B4-BE49-F238E27FC236}">
                <a16:creationId xmlns:a16="http://schemas.microsoft.com/office/drawing/2014/main" id="{703383F4-54CC-588A-6035-7171D98A1327}"/>
              </a:ext>
            </a:extLst>
          </p:cNvPr>
          <p:cNvPicPr>
            <a:picLocks noGrp="1" noChangeAspect="1"/>
          </p:cNvPicPr>
          <p:nvPr>
            <p:ph type="pic" idx="2"/>
          </p:nvPr>
        </p:nvPicPr>
        <p:blipFill>
          <a:blip r:embed="rId3"/>
          <a:srcRect t="8877" b="8877"/>
          <a:stretch>
            <a:fillRect/>
          </a:stretch>
        </p:blipFill>
        <p:spPr>
          <a:xfrm>
            <a:off x="1757362" y="1722187"/>
            <a:ext cx="5780708" cy="3109217"/>
          </a:xfrm>
        </p:spPr>
      </p:pic>
    </p:spTree>
    <p:extLst>
      <p:ext uri="{BB962C8B-B14F-4D97-AF65-F5344CB8AC3E}">
        <p14:creationId xmlns:p14="http://schemas.microsoft.com/office/powerpoint/2010/main" val="3177394377"/>
      </p:ext>
    </p:extLst>
  </p:cSld>
  <p:clrMapOvr>
    <a:masterClrMapping/>
  </p:clrMapOvr>
</p:sld>
</file>

<file path=ppt/theme/theme1.xml><?xml version="1.0" encoding="utf-8"?>
<a:theme xmlns:a="http://schemas.openxmlformats.org/drawingml/2006/main" name="Detecting Cyber Attacks Thesis Defense by Slidesgo">
  <a:themeElements>
    <a:clrScheme name="Simple Light">
      <a:dk1>
        <a:srgbClr val="AD99E4"/>
      </a:dk1>
      <a:lt1>
        <a:srgbClr val="1F1F1F"/>
      </a:lt1>
      <a:dk2>
        <a:srgbClr val="FFFFFF"/>
      </a:dk2>
      <a:lt2>
        <a:srgbClr val="C8F119"/>
      </a:lt2>
      <a:accent1>
        <a:srgbClr val="5C5C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2466</Words>
  <Application>Microsoft Office PowerPoint</Application>
  <PresentationFormat>On-screen Show (16:9)</PresentationFormat>
  <Paragraphs>156</Paragraphs>
  <Slides>27</Slides>
  <Notes>18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source-serif-pro</vt:lpstr>
      <vt:lpstr>Adelle Sans Devanagari</vt:lpstr>
      <vt:lpstr>Anaheim</vt:lpstr>
      <vt:lpstr>Anek Gurmukhi ExtraBold</vt:lpstr>
      <vt:lpstr>Calibri Light</vt:lpstr>
      <vt:lpstr>Cambria</vt:lpstr>
      <vt:lpstr>Arial Black</vt:lpstr>
      <vt:lpstr>Arial</vt:lpstr>
      <vt:lpstr>Calibri</vt:lpstr>
      <vt:lpstr>Söhne</vt:lpstr>
      <vt:lpstr>Alexandria Light</vt:lpstr>
      <vt:lpstr>Detecting Cyber Attacks Thesis Defense by Slidesgo</vt:lpstr>
      <vt:lpstr>Customer Segmentation with Principal Component Analysis</vt:lpstr>
      <vt:lpstr>What is Principal Component Analysis(PCA)?</vt:lpstr>
      <vt:lpstr>Key Concepts in PCA</vt:lpstr>
      <vt:lpstr>Key Concepts in PCA</vt:lpstr>
      <vt:lpstr>Steps Involved in Computing PCA</vt:lpstr>
      <vt:lpstr>Steps Involved in Computing PCA</vt:lpstr>
      <vt:lpstr>Some Important Points</vt:lpstr>
      <vt:lpstr>Some Important Points</vt:lpstr>
      <vt:lpstr>Deeper dive: Inner workings of PCA </vt:lpstr>
      <vt:lpstr>Intuition </vt:lpstr>
      <vt:lpstr>Pythagorean Theorem as player in PCA  </vt:lpstr>
      <vt:lpstr>Holding ”a” stable </vt:lpstr>
      <vt:lpstr>Key Takeaway </vt:lpstr>
      <vt:lpstr>Sum of Squared Distances </vt:lpstr>
      <vt:lpstr>Problem statement</vt:lpstr>
      <vt:lpstr>The Process</vt:lpstr>
      <vt:lpstr>PowerPoint Presentation</vt:lpstr>
      <vt:lpstr>PowerPoint Presentation</vt:lpstr>
      <vt:lpstr>    Scree Plot  PC1 almost accounts for 40.3% of the variations .  PC1 and PC2 together account for around 50%.</vt:lpstr>
      <vt:lpstr>Biplot</vt:lpstr>
      <vt:lpstr>Scores based on Gender</vt:lpstr>
      <vt:lpstr>We would like to cluster our customers into different groups base on their shopping behaviours, and help us with precision marketing.   The 4 broad groups in Customers is as follows: Group 1 : customers who are either age 0-17 or has occupation 17, or both.  Group 2 : customers who are Occ_13 or Age 55+  Group 3 : customers who are either Occ_4 or Ages 18–25  Group 4 : the other customers</vt:lpstr>
      <vt:lpstr>PowerPoint Presentation</vt:lpstr>
      <vt:lpstr>PowerPoint Presentation</vt:lpstr>
      <vt:lpstr>PowerPoint Presentation</vt:lpstr>
      <vt:lpstr>Potential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PCA in Customer Segmentation</dc:title>
  <dc:creator>shamael saigal</dc:creator>
  <cp:lastModifiedBy>shamael saigal</cp:lastModifiedBy>
  <cp:revision>1</cp:revision>
  <dcterms:modified xsi:type="dcterms:W3CDTF">2023-10-09T20:54:33Z</dcterms:modified>
</cp:coreProperties>
</file>